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2" r:id="rId2"/>
    <p:sldId id="258" r:id="rId3"/>
    <p:sldId id="263" r:id="rId4"/>
    <p:sldId id="264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FFFFFF"/>
    <a:srgbClr val="99CCFF"/>
    <a:srgbClr val="33CCFF"/>
    <a:srgbClr val="66FFFF"/>
    <a:srgbClr val="66FF99"/>
    <a:srgbClr val="99FF66"/>
    <a:srgbClr val="FFFF99"/>
    <a:srgbClr val="FEFE68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247" autoAdjust="0"/>
  </p:normalViewPr>
  <p:slideViewPr>
    <p:cSldViewPr>
      <p:cViewPr varScale="1">
        <p:scale>
          <a:sx n="102" d="100"/>
          <a:sy n="102" d="100"/>
        </p:scale>
        <p:origin x="168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71EEBA-3DD2-47B7-98B2-6D29B0F85DF7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059C6D-EDCF-4D83-AA48-3428FE2352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02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DF9E-2BB4-4564-8A75-D8C7D5E115F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FB83C-CEF2-4696-81D4-237FB5B63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888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DF9E-2BB4-4564-8A75-D8C7D5E115F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FB83C-CEF2-4696-81D4-237FB5B63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247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DF9E-2BB4-4564-8A75-D8C7D5E115F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FB83C-CEF2-4696-81D4-237FB5B63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208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DF9E-2BB4-4564-8A75-D8C7D5E115F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FB83C-CEF2-4696-81D4-237FB5B63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750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DF9E-2BB4-4564-8A75-D8C7D5E115F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FB83C-CEF2-4696-81D4-237FB5B63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86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DF9E-2BB4-4564-8A75-D8C7D5E115F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FB83C-CEF2-4696-81D4-237FB5B63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297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DF9E-2BB4-4564-8A75-D8C7D5E115F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FB83C-CEF2-4696-81D4-237FB5B63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385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DF9E-2BB4-4564-8A75-D8C7D5E115F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FB83C-CEF2-4696-81D4-237FB5B63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445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DF9E-2BB4-4564-8A75-D8C7D5E115F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FB83C-CEF2-4696-81D4-237FB5B63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546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DF9E-2BB4-4564-8A75-D8C7D5E115F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FB83C-CEF2-4696-81D4-237FB5B63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912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DF9E-2BB4-4564-8A75-D8C7D5E115F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FB83C-CEF2-4696-81D4-237FB5B63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801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37DF9E-2BB4-4564-8A75-D8C7D5E115FD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6FB83C-CEF2-4696-81D4-237FB5B63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406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6/j.peh.2025.10035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psychmapping2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sychmapping2.com/" TargetMode="External"/><Relationship Id="rId2" Type="http://schemas.openxmlformats.org/officeDocument/2006/relationships/hyperlink" Target="https://doi.org/10.1016/j.peh.2025.100350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sychmapping2.com/" TargetMode="External"/><Relationship Id="rId2" Type="http://schemas.openxmlformats.org/officeDocument/2006/relationships/hyperlink" Target="https://doi.org/10.1016/j.peh.2025.100350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sychmapping2.com/" TargetMode="External"/><Relationship Id="rId2" Type="http://schemas.openxmlformats.org/officeDocument/2006/relationships/hyperlink" Target="https://doi.org/10.1016/j.peh.2025.100350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9FA52D8-649A-E247-93D4-3ABF1CCBD36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456"/>
          <a:stretch>
            <a:fillRect/>
          </a:stretch>
        </p:blipFill>
        <p:spPr>
          <a:xfrm>
            <a:off x="0" y="0"/>
            <a:ext cx="6205064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CDE3FE6-AA85-8F7D-2F0A-A1B8C59288E5}"/>
              </a:ext>
            </a:extLst>
          </p:cNvPr>
          <p:cNvSpPr txBox="1"/>
          <p:nvPr/>
        </p:nvSpPr>
        <p:spPr>
          <a:xfrm>
            <a:off x="5529064" y="44624"/>
            <a:ext cx="4376937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Holistic Self-Regulation Self-Assessment Grid</a:t>
            </a:r>
          </a:p>
          <a:p>
            <a:r>
              <a:rPr lang="en-GB" sz="1300" u="sng" dirty="0"/>
              <a:t>What it does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Raises awareness of the different parts of self-regulation and its training.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Surfaces perception gaps between people (e.g., athlete vs. coach).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Tracks change over time (past → now) and helps set clear next-step goals.</a:t>
            </a:r>
          </a:p>
          <a:p>
            <a:endParaRPr lang="en-GB" sz="1300" dirty="0"/>
          </a:p>
          <a:p>
            <a:r>
              <a:rPr lang="en-GB" sz="1300" u="sng" dirty="0"/>
              <a:t>How to use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Guided, not solo: complete it together (sport psych or coach + athlete); don’t leave athletes to “figure it out” alone.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Ask for explanations: after each rating, ask “What makes you say that?” to deepen reflection.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Adapt examples: swap in sport-specific or life examples if the athlete struggles to relate.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Calibrate realism: encourage honest, specific judgments—neither harshly self-critical nor self-indulgent.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Use the short questions and “excellent/terrible” anchors to prompt talk, then agree on one or two actionable goals.</a:t>
            </a:r>
          </a:p>
          <a:p>
            <a:endParaRPr lang="en-GB" sz="1300" u="sng" dirty="0"/>
          </a:p>
          <a:p>
            <a:r>
              <a:rPr lang="en-GB" sz="1300" u="sng" dirty="0"/>
              <a:t>What it isn’t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Not diagnostic: it does not diagnose issues or conditions.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Not for selection: don’t use it for talent ID, selection, or high-stakes labelling.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Not a validated research instrument or suited for large-scale testing.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Not an objective picture of reality—rather a structured snapshot to support reflection and dialogue.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34A047-5CE1-D8C4-C8D0-14D121AF755A}"/>
              </a:ext>
            </a:extLst>
          </p:cNvPr>
          <p:cNvSpPr txBox="1"/>
          <p:nvPr/>
        </p:nvSpPr>
        <p:spPr>
          <a:xfrm>
            <a:off x="-15552" y="6237312"/>
            <a:ext cx="54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Quicksand" pitchFamily="2" charset="0"/>
              </a:rPr>
              <a:t>A PsychMapping Product. </a:t>
            </a:r>
          </a:p>
          <a:p>
            <a:r>
              <a:rPr lang="en-GB" sz="1200" dirty="0">
                <a:latin typeface="Quicksand" pitchFamily="2" charset="0"/>
              </a:rPr>
              <a:t>Theoretical source: </a:t>
            </a:r>
            <a:r>
              <a:rPr lang="en-GB" sz="1200" dirty="0">
                <a:latin typeface="Quicksand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https://doi.org/10.1016/j.peh.2025.100350</a:t>
            </a:r>
            <a:r>
              <a:rPr lang="en-GB" sz="1200" dirty="0">
                <a:latin typeface="Quicksand" pitchFamily="2" charset="0"/>
              </a:rPr>
              <a:t> </a:t>
            </a:r>
          </a:p>
          <a:p>
            <a:r>
              <a:rPr lang="en-GB" sz="1200" dirty="0">
                <a:latin typeface="Quicksand" pitchFamily="2" charset="0"/>
              </a:rPr>
              <a:t>More information: </a:t>
            </a:r>
            <a:r>
              <a:rPr lang="en-GB" sz="1200" dirty="0">
                <a:latin typeface="Quicksand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www.psychmapping2.com</a:t>
            </a:r>
            <a:r>
              <a:rPr lang="en-GB" sz="1200" dirty="0">
                <a:latin typeface="Quicksand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1591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Rectangle 209">
            <a:extLst>
              <a:ext uri="{FF2B5EF4-FFF2-40B4-BE49-F238E27FC236}">
                <a16:creationId xmlns:a16="http://schemas.microsoft.com/office/drawing/2014/main" id="{9C59F97F-F522-3360-8E13-766CC4491B7A}"/>
              </a:ext>
            </a:extLst>
          </p:cNvPr>
          <p:cNvSpPr/>
          <p:nvPr/>
        </p:nvSpPr>
        <p:spPr>
          <a:xfrm>
            <a:off x="0" y="0"/>
            <a:ext cx="9905999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BC77E6A0-7007-E42F-2B8E-C6E1CD6993B0}"/>
              </a:ext>
            </a:extLst>
          </p:cNvPr>
          <p:cNvSpPr/>
          <p:nvPr/>
        </p:nvSpPr>
        <p:spPr>
          <a:xfrm>
            <a:off x="8049416" y="4653136"/>
            <a:ext cx="648000" cy="1851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 overlook these actions and don’t know how to help myself.</a:t>
            </a:r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8451DBC6-6380-9DF0-636B-520CD6B718A0}"/>
              </a:ext>
            </a:extLst>
          </p:cNvPr>
          <p:cNvSpPr/>
          <p:nvPr/>
        </p:nvSpPr>
        <p:spPr>
          <a:xfrm>
            <a:off x="8913512" y="4653136"/>
            <a:ext cx="648000" cy="1851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 wait passively for others to fix things, with no safe chances to self-regulate.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CD40EC87-F698-3CF8-380F-ADBD1AA851FF}"/>
              </a:ext>
            </a:extLst>
          </p:cNvPr>
          <p:cNvSpPr/>
          <p:nvPr/>
        </p:nvSpPr>
        <p:spPr>
          <a:xfrm>
            <a:off x="7113240" y="2204864"/>
            <a:ext cx="648000" cy="16259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 keep routines that restore me: sleep, nutrition, breaks; I arrive mentally fresh.</a:t>
            </a: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9C38950F-3258-76D1-F3D9-E687D29343EC}"/>
              </a:ext>
            </a:extLst>
          </p:cNvPr>
          <p:cNvSpPr/>
          <p:nvPr/>
        </p:nvSpPr>
        <p:spPr>
          <a:xfrm>
            <a:off x="7977336" y="2204864"/>
            <a:ext cx="648000" cy="20882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 practice proactively in varied, safe scenarios, solving challenges myself and growing stronger.</a:t>
            </a: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62232012-A58B-BDE9-78EF-716D8396B156}"/>
              </a:ext>
            </a:extLst>
          </p:cNvPr>
          <p:cNvSpPr/>
          <p:nvPr/>
        </p:nvSpPr>
        <p:spPr>
          <a:xfrm>
            <a:off x="7185320" y="4653136"/>
            <a:ext cx="648000" cy="1851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 neglect sleep and nutrition, start fatigued, and my mind feels drained before play.</a:t>
            </a: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13C6D4E0-5CCA-692C-41E2-A1AE6E5B9AA1}"/>
              </a:ext>
            </a:extLst>
          </p:cNvPr>
          <p:cNvSpPr/>
          <p:nvPr/>
        </p:nvSpPr>
        <p:spPr>
          <a:xfrm>
            <a:off x="6249144" y="2204864"/>
            <a:ext cx="648000" cy="16259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 keep routines that restore me: sleep, nutrition, breaks; I arrive mentally fresh.</a:t>
            </a: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51733529-F3C4-0D7B-1D15-5290FB6425A0}"/>
              </a:ext>
            </a:extLst>
          </p:cNvPr>
          <p:cNvSpPr/>
          <p:nvPr/>
        </p:nvSpPr>
        <p:spPr>
          <a:xfrm>
            <a:off x="6321224" y="4653136"/>
            <a:ext cx="648000" cy="1851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 repeat few skills, mistimed, with little effect (e.g., forcing focus when exhausted).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95045A50-99DE-668B-FCEF-F152A281C4E7}"/>
              </a:ext>
            </a:extLst>
          </p:cNvPr>
          <p:cNvSpPr/>
          <p:nvPr/>
        </p:nvSpPr>
        <p:spPr>
          <a:xfrm>
            <a:off x="5385048" y="2204864"/>
            <a:ext cx="648000" cy="1872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 use varied skills, well-timed, to regain control (e.g., breathing, cues, imagery).</a:t>
            </a: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4A290038-8669-A755-0D04-F4BA271B67B4}"/>
              </a:ext>
            </a:extLst>
          </p:cNvPr>
          <p:cNvSpPr/>
          <p:nvPr/>
        </p:nvSpPr>
        <p:spPr>
          <a:xfrm>
            <a:off x="5457128" y="4437112"/>
            <a:ext cx="648000" cy="20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 rigidly chase one goal, overusing “mental control,” ignoring context, never adapting.</a:t>
            </a: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7F08BF05-C231-7D34-B473-9D7113898706}"/>
              </a:ext>
            </a:extLst>
          </p:cNvPr>
          <p:cNvSpPr/>
          <p:nvPr/>
        </p:nvSpPr>
        <p:spPr>
          <a:xfrm>
            <a:off x="4520952" y="2204864"/>
            <a:ext cx="648000" cy="1872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 adapt aims and methods to context, adjusting in-the-moment rather than forcing.</a:t>
            </a: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83B95C85-9A77-F8A8-AC93-2DB8E171C817}"/>
              </a:ext>
            </a:extLst>
          </p:cNvPr>
          <p:cNvSpPr/>
          <p:nvPr/>
        </p:nvSpPr>
        <p:spPr>
          <a:xfrm>
            <a:off x="4593032" y="4725144"/>
            <a:ext cx="648000" cy="18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My self-view has gaps, distortions, rigid labels, and biased explanations.</a:t>
            </a: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31B20A03-2C20-DD9B-8204-6837B997831F}"/>
              </a:ext>
            </a:extLst>
          </p:cNvPr>
          <p:cNvSpPr/>
          <p:nvPr/>
        </p:nvSpPr>
        <p:spPr>
          <a:xfrm>
            <a:off x="3656856" y="2204864"/>
            <a:ext cx="648000" cy="20882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My self-story is balanced, specific, and honest, acknowledging strengths, limits, and contexts.</a:t>
            </a: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7D8E8CDD-CC0C-E8CC-11F6-230413890142}"/>
              </a:ext>
            </a:extLst>
          </p:cNvPr>
          <p:cNvSpPr/>
          <p:nvPr/>
        </p:nvSpPr>
        <p:spPr>
          <a:xfrm>
            <a:off x="3728936" y="4725144"/>
            <a:ext cx="648000" cy="18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 regulate only because I feel forced, pressured, or unlike who I am.</a:t>
            </a: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95C493B5-D1AA-EC97-CAE0-E32701A88E0E}"/>
              </a:ext>
            </a:extLst>
          </p:cNvPr>
          <p:cNvSpPr/>
          <p:nvPr/>
        </p:nvSpPr>
        <p:spPr>
          <a:xfrm>
            <a:off x="2792760" y="2204864"/>
            <a:ext cx="648000" cy="19442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 control myself because it reflects my values and true self.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E98D7E7F-BED4-0948-E1F1-891C972478A5}"/>
              </a:ext>
            </a:extLst>
          </p:cNvPr>
          <p:cNvSpPr/>
          <p:nvPr/>
        </p:nvSpPr>
        <p:spPr>
          <a:xfrm>
            <a:off x="2864840" y="4599710"/>
            <a:ext cx="648000" cy="19254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 over-monitor myself, disrupt automatic skills, get distracted, and start ruminating.</a:t>
            </a: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3C7E8D38-91BE-2763-D722-382AE30EBC19}"/>
              </a:ext>
            </a:extLst>
          </p:cNvPr>
          <p:cNvSpPr/>
          <p:nvPr/>
        </p:nvSpPr>
        <p:spPr>
          <a:xfrm>
            <a:off x="1928664" y="2204864"/>
            <a:ext cx="648000" cy="18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 notice myself enough to adjust, while letting trained skills run automatically.</a:t>
            </a: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F7EE2DFF-57AD-7617-8EBC-14288DCB2EB2}"/>
              </a:ext>
            </a:extLst>
          </p:cNvPr>
          <p:cNvSpPr/>
          <p:nvPr/>
        </p:nvSpPr>
        <p:spPr>
          <a:xfrm>
            <a:off x="2000744" y="4725344"/>
            <a:ext cx="648000" cy="18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 insult myself, belittle what I feel, and judge myself harshly.</a:t>
            </a: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D5AAED27-95D3-A03D-C508-7C22B085B3BD}"/>
              </a:ext>
            </a:extLst>
          </p:cNvPr>
          <p:cNvSpPr/>
          <p:nvPr/>
        </p:nvSpPr>
        <p:spPr>
          <a:xfrm>
            <a:off x="1064568" y="2204864"/>
            <a:ext cx="648000" cy="20046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 acknowledge what I see with honesty and compassion, without excusing or condemning myself.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69E040-9F33-ED3B-1EFF-E7DB3D2AE078}"/>
              </a:ext>
            </a:extLst>
          </p:cNvPr>
          <p:cNvSpPr/>
          <p:nvPr/>
        </p:nvSpPr>
        <p:spPr>
          <a:xfrm>
            <a:off x="632520" y="44624"/>
            <a:ext cx="720000" cy="36004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Awareness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5624C91-87E2-1EEC-CB66-AF62CD90E803}"/>
              </a:ext>
            </a:extLst>
          </p:cNvPr>
          <p:cNvSpPr/>
          <p:nvPr/>
        </p:nvSpPr>
        <p:spPr>
          <a:xfrm>
            <a:off x="632520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In training or competition, do you notice, name, and understand body signals, thoughts, feelings?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B91F41-B167-1EFD-1E09-209C023EB0A2}"/>
              </a:ext>
            </a:extLst>
          </p:cNvPr>
          <p:cNvSpPr/>
          <p:nvPr/>
        </p:nvSpPr>
        <p:spPr>
          <a:xfrm>
            <a:off x="200472" y="2204864"/>
            <a:ext cx="648000" cy="18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 catch subtle cues, label them, adjust quickly, and explain their performance impact.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217610F-7446-4CDC-28FE-3CE861D1E7C5}"/>
              </a:ext>
            </a:extLst>
          </p:cNvPr>
          <p:cNvSpPr/>
          <p:nvPr/>
        </p:nvSpPr>
        <p:spPr>
          <a:xfrm>
            <a:off x="1136648" y="4725144"/>
            <a:ext cx="648000" cy="18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 say “good/bad,” miss signs, notice late, and don’t understand my feelings.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81EBD67-5404-F105-006A-8D59A8FAF1FC}"/>
              </a:ext>
            </a:extLst>
          </p:cNvPr>
          <p:cNvCxnSpPr>
            <a:cxnSpLocks/>
          </p:cNvCxnSpPr>
          <p:nvPr/>
        </p:nvCxnSpPr>
        <p:spPr>
          <a:xfrm>
            <a:off x="992560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5B25ECA1-EC21-3D56-827C-0F9D35A34088}"/>
              </a:ext>
            </a:extLst>
          </p:cNvPr>
          <p:cNvSpPr/>
          <p:nvPr/>
        </p:nvSpPr>
        <p:spPr>
          <a:xfrm>
            <a:off x="1496696" y="44624"/>
            <a:ext cx="720000" cy="360040"/>
          </a:xfrm>
          <a:prstGeom prst="rect">
            <a:avLst/>
          </a:prstGeom>
          <a:solidFill>
            <a:srgbClr val="FF9933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Com-passion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88C2F7B-5892-335E-D274-5996C71C990C}"/>
              </a:ext>
            </a:extLst>
          </p:cNvPr>
          <p:cNvSpPr/>
          <p:nvPr/>
        </p:nvSpPr>
        <p:spPr>
          <a:xfrm>
            <a:off x="1496696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Do you judge yourself fairly and with compassion, or beat yourself up?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E4902D8-98C0-88D1-80E4-A60EC3D84356}"/>
              </a:ext>
            </a:extLst>
          </p:cNvPr>
          <p:cNvCxnSpPr>
            <a:cxnSpLocks/>
          </p:cNvCxnSpPr>
          <p:nvPr/>
        </p:nvCxnSpPr>
        <p:spPr>
          <a:xfrm>
            <a:off x="1856656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04A6F3BB-FCF8-CF91-36E5-2F8357102712}"/>
              </a:ext>
            </a:extLst>
          </p:cNvPr>
          <p:cNvSpPr/>
          <p:nvPr/>
        </p:nvSpPr>
        <p:spPr>
          <a:xfrm>
            <a:off x="2360712" y="44624"/>
            <a:ext cx="720000" cy="360040"/>
          </a:xfrm>
          <a:prstGeom prst="rect">
            <a:avLst/>
          </a:prstGeom>
          <a:solidFill>
            <a:srgbClr val="FEFE68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Balance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EB86124-6F3B-ED54-482C-942C5C0C5387}"/>
              </a:ext>
            </a:extLst>
          </p:cNvPr>
          <p:cNvSpPr/>
          <p:nvPr/>
        </p:nvSpPr>
        <p:spPr>
          <a:xfrm>
            <a:off x="2360712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Do you stay self-aware without overthinking—avoiding obsession or distraction?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09AFE85-16B0-F5A2-DD58-E4F49DBFE335}"/>
              </a:ext>
            </a:extLst>
          </p:cNvPr>
          <p:cNvCxnSpPr>
            <a:cxnSpLocks/>
          </p:cNvCxnSpPr>
          <p:nvPr/>
        </p:nvCxnSpPr>
        <p:spPr>
          <a:xfrm>
            <a:off x="2720752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25833D7F-C71E-8AC2-E934-4DEB221CE232}"/>
              </a:ext>
            </a:extLst>
          </p:cNvPr>
          <p:cNvSpPr/>
          <p:nvPr/>
        </p:nvSpPr>
        <p:spPr>
          <a:xfrm>
            <a:off x="3224888" y="44624"/>
            <a:ext cx="720000" cy="36004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Motivation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294D666-C972-B575-7F30-1873FA61E41E}"/>
              </a:ext>
            </a:extLst>
          </p:cNvPr>
          <p:cNvSpPr/>
          <p:nvPr/>
        </p:nvSpPr>
        <p:spPr>
          <a:xfrm>
            <a:off x="3224888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Do you self-regulate from personal values and goals, or from pressure and obligation?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D0D1818-ABF9-7FBE-7DA4-9CD3737CA06D}"/>
              </a:ext>
            </a:extLst>
          </p:cNvPr>
          <p:cNvCxnSpPr>
            <a:cxnSpLocks/>
          </p:cNvCxnSpPr>
          <p:nvPr/>
        </p:nvCxnSpPr>
        <p:spPr>
          <a:xfrm>
            <a:off x="3584848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F6F0A3D8-638A-ED87-58EB-29B4DABF2541}"/>
              </a:ext>
            </a:extLst>
          </p:cNvPr>
          <p:cNvSpPr/>
          <p:nvPr/>
        </p:nvSpPr>
        <p:spPr>
          <a:xfrm>
            <a:off x="4088904" y="44624"/>
            <a:ext cx="720000" cy="360040"/>
          </a:xfrm>
          <a:prstGeom prst="rect">
            <a:avLst/>
          </a:prstGeom>
          <a:solidFill>
            <a:srgbClr val="99FF66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>
                <a:solidFill>
                  <a:schemeClr val="tx1"/>
                </a:solidFill>
                <a:latin typeface="Quicksand" pitchFamily="2" charset="0"/>
              </a:rPr>
              <a:t>Insight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534F4B6-8FA9-0217-CC4D-81045DF644EB}"/>
              </a:ext>
            </a:extLst>
          </p:cNvPr>
          <p:cNvSpPr/>
          <p:nvPr/>
        </p:nvSpPr>
        <p:spPr>
          <a:xfrm>
            <a:off x="4088904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Do you hold a realistic, nuanced view of yourself and your typical responses?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5376A31-7C22-231E-0D4D-DB71A868A0A2}"/>
              </a:ext>
            </a:extLst>
          </p:cNvPr>
          <p:cNvCxnSpPr>
            <a:cxnSpLocks/>
          </p:cNvCxnSpPr>
          <p:nvPr/>
        </p:nvCxnSpPr>
        <p:spPr>
          <a:xfrm>
            <a:off x="4448944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1540CD3F-0EA6-B40D-EE38-85C6D005F3A4}"/>
              </a:ext>
            </a:extLst>
          </p:cNvPr>
          <p:cNvSpPr/>
          <p:nvPr/>
        </p:nvSpPr>
        <p:spPr>
          <a:xfrm>
            <a:off x="4953080" y="44624"/>
            <a:ext cx="720000" cy="360040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Flexibility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B1C75A8-9552-7590-DCA3-43B473066096}"/>
              </a:ext>
            </a:extLst>
          </p:cNvPr>
          <p:cNvSpPr/>
          <p:nvPr/>
        </p:nvSpPr>
        <p:spPr>
          <a:xfrm>
            <a:off x="4953080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Do you link aims to methods, choosing flexible strategies for different situations?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7E1D0072-36E3-2E45-021D-1FE6C80E4532}"/>
              </a:ext>
            </a:extLst>
          </p:cNvPr>
          <p:cNvCxnSpPr>
            <a:cxnSpLocks/>
          </p:cNvCxnSpPr>
          <p:nvPr/>
        </p:nvCxnSpPr>
        <p:spPr>
          <a:xfrm>
            <a:off x="5313040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6FCC3D48-F524-A6B2-6719-689266FB762A}"/>
              </a:ext>
            </a:extLst>
          </p:cNvPr>
          <p:cNvSpPr/>
          <p:nvPr/>
        </p:nvSpPr>
        <p:spPr>
          <a:xfrm>
            <a:off x="5817096" y="44624"/>
            <a:ext cx="720000" cy="3600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Mental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skills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7BC21242-4BAB-B8DF-6E95-B16EAF2336E0}"/>
              </a:ext>
            </a:extLst>
          </p:cNvPr>
          <p:cNvSpPr/>
          <p:nvPr/>
        </p:nvSpPr>
        <p:spPr>
          <a:xfrm>
            <a:off x="5817096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When needed, can you deploy mental skills to adjust attention, emotion, and activation?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1AE3BAF5-9040-EFF2-4A09-A22A47056B3E}"/>
              </a:ext>
            </a:extLst>
          </p:cNvPr>
          <p:cNvCxnSpPr>
            <a:cxnSpLocks/>
          </p:cNvCxnSpPr>
          <p:nvPr/>
        </p:nvCxnSpPr>
        <p:spPr>
          <a:xfrm>
            <a:off x="6177136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5" name="Rectangle 74">
            <a:extLst>
              <a:ext uri="{FF2B5EF4-FFF2-40B4-BE49-F238E27FC236}">
                <a16:creationId xmlns:a16="http://schemas.microsoft.com/office/drawing/2014/main" id="{409FFEBF-2703-39D5-C78F-41220917BF65}"/>
              </a:ext>
            </a:extLst>
          </p:cNvPr>
          <p:cNvSpPr/>
          <p:nvPr/>
        </p:nvSpPr>
        <p:spPr>
          <a:xfrm>
            <a:off x="6681272" y="44624"/>
            <a:ext cx="720000" cy="360040"/>
          </a:xfrm>
          <a:prstGeom prst="rect">
            <a:avLst/>
          </a:prstGeom>
          <a:solidFill>
            <a:srgbClr val="33CCFF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Recovery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E189B4F-23E4-6DD3-FE10-9B837375C758}"/>
              </a:ext>
            </a:extLst>
          </p:cNvPr>
          <p:cNvSpPr/>
          <p:nvPr/>
        </p:nvSpPr>
        <p:spPr>
          <a:xfrm>
            <a:off x="6681272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Do your habits keep mental energy fresh—sleep, nutrition, downtime—especially before key events?</a:t>
            </a: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0218679C-A868-2E74-09FF-B7CC56C29398}"/>
              </a:ext>
            </a:extLst>
          </p:cNvPr>
          <p:cNvCxnSpPr>
            <a:cxnSpLocks/>
          </p:cNvCxnSpPr>
          <p:nvPr/>
        </p:nvCxnSpPr>
        <p:spPr>
          <a:xfrm>
            <a:off x="7041232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Rectangle 84">
            <a:extLst>
              <a:ext uri="{FF2B5EF4-FFF2-40B4-BE49-F238E27FC236}">
                <a16:creationId xmlns:a16="http://schemas.microsoft.com/office/drawing/2014/main" id="{02F5626D-01FE-A311-DD6B-29B93FAC114A}"/>
              </a:ext>
            </a:extLst>
          </p:cNvPr>
          <p:cNvSpPr/>
          <p:nvPr/>
        </p:nvSpPr>
        <p:spPr>
          <a:xfrm>
            <a:off x="7545288" y="44624"/>
            <a:ext cx="720000" cy="360040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>
                <a:solidFill>
                  <a:schemeClr val="tx1"/>
                </a:solidFill>
                <a:latin typeface="Quicksand" pitchFamily="2" charset="0"/>
              </a:rPr>
              <a:t>Behaviour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B140EE1A-9B49-C2D9-E18F-9B4B375B38B2}"/>
              </a:ext>
            </a:extLst>
          </p:cNvPr>
          <p:cNvSpPr/>
          <p:nvPr/>
        </p:nvSpPr>
        <p:spPr>
          <a:xfrm>
            <a:off x="7545288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Do you use simple actions—beyond mental skills—to regulate yourself when needed?</a:t>
            </a:r>
          </a:p>
        </p:txBody>
      </p: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81653F9D-8D98-143F-6D37-81A1E85D0E91}"/>
              </a:ext>
            </a:extLst>
          </p:cNvPr>
          <p:cNvCxnSpPr>
            <a:cxnSpLocks/>
          </p:cNvCxnSpPr>
          <p:nvPr/>
        </p:nvCxnSpPr>
        <p:spPr>
          <a:xfrm>
            <a:off x="7905328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5" name="Rectangle 94">
            <a:extLst>
              <a:ext uri="{FF2B5EF4-FFF2-40B4-BE49-F238E27FC236}">
                <a16:creationId xmlns:a16="http://schemas.microsoft.com/office/drawing/2014/main" id="{900157DC-8E05-DB0B-3693-8A7DBB03BBDB}"/>
              </a:ext>
            </a:extLst>
          </p:cNvPr>
          <p:cNvSpPr/>
          <p:nvPr/>
        </p:nvSpPr>
        <p:spPr>
          <a:xfrm>
            <a:off x="8409464" y="44624"/>
            <a:ext cx="720000" cy="360040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Training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19064AB-B0CB-A943-2593-18FDB6C2D55A}"/>
              </a:ext>
            </a:extLst>
          </p:cNvPr>
          <p:cNvSpPr/>
          <p:nvPr/>
        </p:nvSpPr>
        <p:spPr>
          <a:xfrm>
            <a:off x="8409464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Do you train self-regulation—behaviours and mental control—across diverse, safe situations?</a:t>
            </a:r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E0BF18CE-9E13-F997-8439-BDB854E70E94}"/>
              </a:ext>
            </a:extLst>
          </p:cNvPr>
          <p:cNvCxnSpPr>
            <a:cxnSpLocks/>
          </p:cNvCxnSpPr>
          <p:nvPr/>
        </p:nvCxnSpPr>
        <p:spPr>
          <a:xfrm>
            <a:off x="8769424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58A39A3E-62F1-9485-6F48-CDD990C83DE9}"/>
              </a:ext>
            </a:extLst>
          </p:cNvPr>
          <p:cNvSpPr txBox="1"/>
          <p:nvPr/>
        </p:nvSpPr>
        <p:spPr>
          <a:xfrm>
            <a:off x="776560" y="313167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32F4139C-16AE-8BCF-30E7-1DFD81056E31}"/>
              </a:ext>
            </a:extLst>
          </p:cNvPr>
          <p:cNvSpPr txBox="1"/>
          <p:nvPr/>
        </p:nvSpPr>
        <p:spPr>
          <a:xfrm>
            <a:off x="776560" y="348126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E27C14BA-BE8B-9555-A970-403179838971}"/>
              </a:ext>
            </a:extLst>
          </p:cNvPr>
          <p:cNvSpPr txBox="1"/>
          <p:nvPr/>
        </p:nvSpPr>
        <p:spPr>
          <a:xfrm>
            <a:off x="776560" y="3830850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ABF9C50E-2C9E-F99C-DD19-CE0B3E9B30C4}"/>
              </a:ext>
            </a:extLst>
          </p:cNvPr>
          <p:cNvSpPr txBox="1"/>
          <p:nvPr/>
        </p:nvSpPr>
        <p:spPr>
          <a:xfrm>
            <a:off x="776560" y="4180437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5D029A0C-C96E-9653-8DA8-C574B0CA0DA0}"/>
              </a:ext>
            </a:extLst>
          </p:cNvPr>
          <p:cNvSpPr txBox="1"/>
          <p:nvPr/>
        </p:nvSpPr>
        <p:spPr>
          <a:xfrm>
            <a:off x="776560" y="4530024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9E2AC1B-3686-6F94-663D-2B4E77E32462}"/>
              </a:ext>
            </a:extLst>
          </p:cNvPr>
          <p:cNvSpPr txBox="1"/>
          <p:nvPr/>
        </p:nvSpPr>
        <p:spPr>
          <a:xfrm>
            <a:off x="776560" y="4879611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424091E-42D1-7500-EE0F-F66AF699C85F}"/>
              </a:ext>
            </a:extLst>
          </p:cNvPr>
          <p:cNvSpPr txBox="1"/>
          <p:nvPr/>
        </p:nvSpPr>
        <p:spPr>
          <a:xfrm>
            <a:off x="776560" y="5229200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32900BA3-9F98-D4DD-F447-55328C38524F}"/>
              </a:ext>
            </a:extLst>
          </p:cNvPr>
          <p:cNvSpPr txBox="1"/>
          <p:nvPr/>
        </p:nvSpPr>
        <p:spPr>
          <a:xfrm>
            <a:off x="1640680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D5612FF9-079F-CF8A-D9BA-0CFE3A64B60C}"/>
              </a:ext>
            </a:extLst>
          </p:cNvPr>
          <p:cNvSpPr txBox="1"/>
          <p:nvPr/>
        </p:nvSpPr>
        <p:spPr>
          <a:xfrm>
            <a:off x="1640680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55EDA4F2-45D8-18A3-16A3-B07C28C95A6E}"/>
              </a:ext>
            </a:extLst>
          </p:cNvPr>
          <p:cNvSpPr txBox="1"/>
          <p:nvPr/>
        </p:nvSpPr>
        <p:spPr>
          <a:xfrm>
            <a:off x="1640680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C642AFA6-336F-2C4B-4C8A-8373937942FB}"/>
              </a:ext>
            </a:extLst>
          </p:cNvPr>
          <p:cNvSpPr txBox="1"/>
          <p:nvPr/>
        </p:nvSpPr>
        <p:spPr>
          <a:xfrm>
            <a:off x="1640680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527D3FCA-B8DA-0832-7576-8C2874D06C67}"/>
              </a:ext>
            </a:extLst>
          </p:cNvPr>
          <p:cNvSpPr txBox="1"/>
          <p:nvPr/>
        </p:nvSpPr>
        <p:spPr>
          <a:xfrm>
            <a:off x="1640680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8977CF7F-1BA6-2092-00A9-E96F21AF03F9}"/>
              </a:ext>
            </a:extLst>
          </p:cNvPr>
          <p:cNvSpPr txBox="1"/>
          <p:nvPr/>
        </p:nvSpPr>
        <p:spPr>
          <a:xfrm>
            <a:off x="1640680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B171874C-701C-D274-64C5-1A2C646935E2}"/>
              </a:ext>
            </a:extLst>
          </p:cNvPr>
          <p:cNvSpPr txBox="1"/>
          <p:nvPr/>
        </p:nvSpPr>
        <p:spPr>
          <a:xfrm>
            <a:off x="1640680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76254735-DEC7-3CF8-9E52-D5880A1EC98E}"/>
              </a:ext>
            </a:extLst>
          </p:cNvPr>
          <p:cNvSpPr txBox="1"/>
          <p:nvPr/>
        </p:nvSpPr>
        <p:spPr>
          <a:xfrm>
            <a:off x="2504776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562509DD-1BD3-0263-67C0-0342F574FDA0}"/>
              </a:ext>
            </a:extLst>
          </p:cNvPr>
          <p:cNvSpPr txBox="1"/>
          <p:nvPr/>
        </p:nvSpPr>
        <p:spPr>
          <a:xfrm>
            <a:off x="2504776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60F6036D-CBBB-03D5-AE7B-26BC8AC27821}"/>
              </a:ext>
            </a:extLst>
          </p:cNvPr>
          <p:cNvSpPr txBox="1"/>
          <p:nvPr/>
        </p:nvSpPr>
        <p:spPr>
          <a:xfrm>
            <a:off x="2504776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1634D5E0-6E0B-D830-EBCC-9D7064D1C00B}"/>
              </a:ext>
            </a:extLst>
          </p:cNvPr>
          <p:cNvSpPr txBox="1"/>
          <p:nvPr/>
        </p:nvSpPr>
        <p:spPr>
          <a:xfrm>
            <a:off x="2504776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2224F84A-AED3-D17F-2101-603F46881ACF}"/>
              </a:ext>
            </a:extLst>
          </p:cNvPr>
          <p:cNvSpPr txBox="1"/>
          <p:nvPr/>
        </p:nvSpPr>
        <p:spPr>
          <a:xfrm>
            <a:off x="2504776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310BC2DD-A8F9-1CB8-4BB2-4D865558D4D4}"/>
              </a:ext>
            </a:extLst>
          </p:cNvPr>
          <p:cNvSpPr txBox="1"/>
          <p:nvPr/>
        </p:nvSpPr>
        <p:spPr>
          <a:xfrm>
            <a:off x="2504776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E5AA875D-93CD-E0A9-9AF4-6DCBD94ED5DD}"/>
              </a:ext>
            </a:extLst>
          </p:cNvPr>
          <p:cNvSpPr txBox="1"/>
          <p:nvPr/>
        </p:nvSpPr>
        <p:spPr>
          <a:xfrm>
            <a:off x="2504776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DE3FC97A-64A2-E997-E089-45B750DA8140}"/>
              </a:ext>
            </a:extLst>
          </p:cNvPr>
          <p:cNvSpPr txBox="1"/>
          <p:nvPr/>
        </p:nvSpPr>
        <p:spPr>
          <a:xfrm>
            <a:off x="3368872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E68FEDB6-10A3-81AF-452B-240796EEAC97}"/>
              </a:ext>
            </a:extLst>
          </p:cNvPr>
          <p:cNvSpPr txBox="1"/>
          <p:nvPr/>
        </p:nvSpPr>
        <p:spPr>
          <a:xfrm>
            <a:off x="3368872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1C25A308-EC92-55C8-B28F-FB4871B1004B}"/>
              </a:ext>
            </a:extLst>
          </p:cNvPr>
          <p:cNvSpPr txBox="1"/>
          <p:nvPr/>
        </p:nvSpPr>
        <p:spPr>
          <a:xfrm>
            <a:off x="3368872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D2863ACE-8A19-8C56-9C7E-B334D0C1FA61}"/>
              </a:ext>
            </a:extLst>
          </p:cNvPr>
          <p:cNvSpPr txBox="1"/>
          <p:nvPr/>
        </p:nvSpPr>
        <p:spPr>
          <a:xfrm>
            <a:off x="3368872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60E37111-DAE9-B1A6-044A-E4EFA2306FFB}"/>
              </a:ext>
            </a:extLst>
          </p:cNvPr>
          <p:cNvSpPr txBox="1"/>
          <p:nvPr/>
        </p:nvSpPr>
        <p:spPr>
          <a:xfrm>
            <a:off x="3368872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273BD1F5-376E-5B2D-CDFB-B5984D09E724}"/>
              </a:ext>
            </a:extLst>
          </p:cNvPr>
          <p:cNvSpPr txBox="1"/>
          <p:nvPr/>
        </p:nvSpPr>
        <p:spPr>
          <a:xfrm>
            <a:off x="3368872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1863E6B3-5ADD-B9E9-2A0A-06EE054C1D55}"/>
              </a:ext>
            </a:extLst>
          </p:cNvPr>
          <p:cNvSpPr txBox="1"/>
          <p:nvPr/>
        </p:nvSpPr>
        <p:spPr>
          <a:xfrm>
            <a:off x="3368872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DE7D98AA-106E-17A4-4F13-A05220BE89BA}"/>
              </a:ext>
            </a:extLst>
          </p:cNvPr>
          <p:cNvSpPr txBox="1"/>
          <p:nvPr/>
        </p:nvSpPr>
        <p:spPr>
          <a:xfrm>
            <a:off x="4232968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55E39209-67B9-3C6C-54B8-9E7CDD45F6C7}"/>
              </a:ext>
            </a:extLst>
          </p:cNvPr>
          <p:cNvSpPr txBox="1"/>
          <p:nvPr/>
        </p:nvSpPr>
        <p:spPr>
          <a:xfrm>
            <a:off x="4232968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81A7EFF3-48BE-56AA-B48D-9AB0B3C90709}"/>
              </a:ext>
            </a:extLst>
          </p:cNvPr>
          <p:cNvSpPr txBox="1"/>
          <p:nvPr/>
        </p:nvSpPr>
        <p:spPr>
          <a:xfrm>
            <a:off x="4232968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F0CE7C36-DB6E-68BE-F9D0-4E5DFD10B83F}"/>
              </a:ext>
            </a:extLst>
          </p:cNvPr>
          <p:cNvSpPr txBox="1"/>
          <p:nvPr/>
        </p:nvSpPr>
        <p:spPr>
          <a:xfrm>
            <a:off x="4232968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790B476D-3C18-60CA-9018-0B29E691D280}"/>
              </a:ext>
            </a:extLst>
          </p:cNvPr>
          <p:cNvSpPr txBox="1"/>
          <p:nvPr/>
        </p:nvSpPr>
        <p:spPr>
          <a:xfrm>
            <a:off x="4232968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AA4F585A-5FC3-7CB6-7ED1-90DFD04536C2}"/>
              </a:ext>
            </a:extLst>
          </p:cNvPr>
          <p:cNvSpPr txBox="1"/>
          <p:nvPr/>
        </p:nvSpPr>
        <p:spPr>
          <a:xfrm>
            <a:off x="4232968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4398DB81-082C-B75C-0A59-D909CEEE44B6}"/>
              </a:ext>
            </a:extLst>
          </p:cNvPr>
          <p:cNvSpPr txBox="1"/>
          <p:nvPr/>
        </p:nvSpPr>
        <p:spPr>
          <a:xfrm>
            <a:off x="4232968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2DF6061B-933C-B100-CADE-F71422EFE957}"/>
              </a:ext>
            </a:extLst>
          </p:cNvPr>
          <p:cNvSpPr txBox="1"/>
          <p:nvPr/>
        </p:nvSpPr>
        <p:spPr>
          <a:xfrm>
            <a:off x="5097064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B4E4952A-4A95-EE92-D382-C97401DA603A}"/>
              </a:ext>
            </a:extLst>
          </p:cNvPr>
          <p:cNvSpPr txBox="1"/>
          <p:nvPr/>
        </p:nvSpPr>
        <p:spPr>
          <a:xfrm>
            <a:off x="5097064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CCFB194-0366-9051-8EC6-AC7D59D1E803}"/>
              </a:ext>
            </a:extLst>
          </p:cNvPr>
          <p:cNvSpPr txBox="1"/>
          <p:nvPr/>
        </p:nvSpPr>
        <p:spPr>
          <a:xfrm>
            <a:off x="5097064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B576129A-B09B-11AA-8ABA-68B1A13932CC}"/>
              </a:ext>
            </a:extLst>
          </p:cNvPr>
          <p:cNvSpPr txBox="1"/>
          <p:nvPr/>
        </p:nvSpPr>
        <p:spPr>
          <a:xfrm>
            <a:off x="5097064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02408E38-B39A-F343-15D2-05499AF06B2F}"/>
              </a:ext>
            </a:extLst>
          </p:cNvPr>
          <p:cNvSpPr txBox="1"/>
          <p:nvPr/>
        </p:nvSpPr>
        <p:spPr>
          <a:xfrm>
            <a:off x="5097064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E32A99C0-E757-B94E-851F-0357B0D685C7}"/>
              </a:ext>
            </a:extLst>
          </p:cNvPr>
          <p:cNvSpPr txBox="1"/>
          <p:nvPr/>
        </p:nvSpPr>
        <p:spPr>
          <a:xfrm>
            <a:off x="5097064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C90526C5-7A5A-686E-9231-921677990EBF}"/>
              </a:ext>
            </a:extLst>
          </p:cNvPr>
          <p:cNvSpPr txBox="1"/>
          <p:nvPr/>
        </p:nvSpPr>
        <p:spPr>
          <a:xfrm>
            <a:off x="5097064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C61EFDEF-0E2B-97D0-1C97-05A067C6B760}"/>
              </a:ext>
            </a:extLst>
          </p:cNvPr>
          <p:cNvSpPr txBox="1"/>
          <p:nvPr/>
        </p:nvSpPr>
        <p:spPr>
          <a:xfrm>
            <a:off x="5961160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9F8E86F7-F530-D5F6-F840-235681E59C1F}"/>
              </a:ext>
            </a:extLst>
          </p:cNvPr>
          <p:cNvSpPr txBox="1"/>
          <p:nvPr/>
        </p:nvSpPr>
        <p:spPr>
          <a:xfrm>
            <a:off x="5961160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896C2EE7-8AFD-51D7-9F63-3202AE796B5A}"/>
              </a:ext>
            </a:extLst>
          </p:cNvPr>
          <p:cNvSpPr txBox="1"/>
          <p:nvPr/>
        </p:nvSpPr>
        <p:spPr>
          <a:xfrm>
            <a:off x="5961160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81761291-8393-7584-1331-295EFFCBE1DC}"/>
              </a:ext>
            </a:extLst>
          </p:cNvPr>
          <p:cNvSpPr txBox="1"/>
          <p:nvPr/>
        </p:nvSpPr>
        <p:spPr>
          <a:xfrm>
            <a:off x="5961160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F52ABFC3-1A17-5043-78A9-A2FEE3680A58}"/>
              </a:ext>
            </a:extLst>
          </p:cNvPr>
          <p:cNvSpPr txBox="1"/>
          <p:nvPr/>
        </p:nvSpPr>
        <p:spPr>
          <a:xfrm>
            <a:off x="5961160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D03DC6E2-E127-DB91-EDA9-443725D9BCD7}"/>
              </a:ext>
            </a:extLst>
          </p:cNvPr>
          <p:cNvSpPr txBox="1"/>
          <p:nvPr/>
        </p:nvSpPr>
        <p:spPr>
          <a:xfrm>
            <a:off x="5961160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27CFEED4-7162-FC2B-D237-666B7FA5D7CB}"/>
              </a:ext>
            </a:extLst>
          </p:cNvPr>
          <p:cNvSpPr txBox="1"/>
          <p:nvPr/>
        </p:nvSpPr>
        <p:spPr>
          <a:xfrm>
            <a:off x="5961160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EF90C788-0F98-E1F8-76A0-80FB551AD710}"/>
              </a:ext>
            </a:extLst>
          </p:cNvPr>
          <p:cNvSpPr txBox="1"/>
          <p:nvPr/>
        </p:nvSpPr>
        <p:spPr>
          <a:xfrm>
            <a:off x="6825256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628A987E-0244-24D2-4673-1EF1FDCC9CB8}"/>
              </a:ext>
            </a:extLst>
          </p:cNvPr>
          <p:cNvSpPr txBox="1"/>
          <p:nvPr/>
        </p:nvSpPr>
        <p:spPr>
          <a:xfrm>
            <a:off x="6825256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204C7453-9261-F193-C77A-490DCDB3C510}"/>
              </a:ext>
            </a:extLst>
          </p:cNvPr>
          <p:cNvSpPr txBox="1"/>
          <p:nvPr/>
        </p:nvSpPr>
        <p:spPr>
          <a:xfrm>
            <a:off x="6825256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487724CF-3677-24DD-CA4A-D965AD99984D}"/>
              </a:ext>
            </a:extLst>
          </p:cNvPr>
          <p:cNvSpPr txBox="1"/>
          <p:nvPr/>
        </p:nvSpPr>
        <p:spPr>
          <a:xfrm>
            <a:off x="6825256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BD36B7CF-2449-3603-C85A-B2A6E080880F}"/>
              </a:ext>
            </a:extLst>
          </p:cNvPr>
          <p:cNvSpPr txBox="1"/>
          <p:nvPr/>
        </p:nvSpPr>
        <p:spPr>
          <a:xfrm>
            <a:off x="6825256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9F2E1F44-EC81-7CEE-32C9-CBBFB4735813}"/>
              </a:ext>
            </a:extLst>
          </p:cNvPr>
          <p:cNvSpPr txBox="1"/>
          <p:nvPr/>
        </p:nvSpPr>
        <p:spPr>
          <a:xfrm>
            <a:off x="6825256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B6F5D65A-04CA-D968-968E-B26B56106CDE}"/>
              </a:ext>
            </a:extLst>
          </p:cNvPr>
          <p:cNvSpPr txBox="1"/>
          <p:nvPr/>
        </p:nvSpPr>
        <p:spPr>
          <a:xfrm>
            <a:off x="6825256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100AB082-34AD-DAEF-2791-CF4954DD1898}"/>
              </a:ext>
            </a:extLst>
          </p:cNvPr>
          <p:cNvSpPr txBox="1"/>
          <p:nvPr/>
        </p:nvSpPr>
        <p:spPr>
          <a:xfrm>
            <a:off x="7689352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6B6814D1-40AB-FF6D-9571-DD11AA5A3BCE}"/>
              </a:ext>
            </a:extLst>
          </p:cNvPr>
          <p:cNvSpPr txBox="1"/>
          <p:nvPr/>
        </p:nvSpPr>
        <p:spPr>
          <a:xfrm>
            <a:off x="7689352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782C1322-7F9D-F9FB-1146-8CD95701794C}"/>
              </a:ext>
            </a:extLst>
          </p:cNvPr>
          <p:cNvSpPr txBox="1"/>
          <p:nvPr/>
        </p:nvSpPr>
        <p:spPr>
          <a:xfrm>
            <a:off x="7689352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8204C154-6DE4-50D1-7E18-075F1C703522}"/>
              </a:ext>
            </a:extLst>
          </p:cNvPr>
          <p:cNvSpPr txBox="1"/>
          <p:nvPr/>
        </p:nvSpPr>
        <p:spPr>
          <a:xfrm>
            <a:off x="7689352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78C28E90-428C-6E1F-69C3-1409CBBCC800}"/>
              </a:ext>
            </a:extLst>
          </p:cNvPr>
          <p:cNvSpPr txBox="1"/>
          <p:nvPr/>
        </p:nvSpPr>
        <p:spPr>
          <a:xfrm>
            <a:off x="7689352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C009BBBC-57AF-AB46-5A01-A9D2A21516C0}"/>
              </a:ext>
            </a:extLst>
          </p:cNvPr>
          <p:cNvSpPr txBox="1"/>
          <p:nvPr/>
        </p:nvSpPr>
        <p:spPr>
          <a:xfrm>
            <a:off x="7689352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03B1608B-7FDF-EEAB-3678-E32876494578}"/>
              </a:ext>
            </a:extLst>
          </p:cNvPr>
          <p:cNvSpPr txBox="1"/>
          <p:nvPr/>
        </p:nvSpPr>
        <p:spPr>
          <a:xfrm>
            <a:off x="7689352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0AC4D897-7A33-68F5-BD5B-7DBC89C60EE0}"/>
              </a:ext>
            </a:extLst>
          </p:cNvPr>
          <p:cNvSpPr txBox="1"/>
          <p:nvPr/>
        </p:nvSpPr>
        <p:spPr>
          <a:xfrm>
            <a:off x="8553448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1B691DAD-23CC-B615-3C0C-6E445EAEC2CC}"/>
              </a:ext>
            </a:extLst>
          </p:cNvPr>
          <p:cNvSpPr txBox="1"/>
          <p:nvPr/>
        </p:nvSpPr>
        <p:spPr>
          <a:xfrm>
            <a:off x="8553448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FC939D80-4B1C-C716-BE1D-31B9704C43EC}"/>
              </a:ext>
            </a:extLst>
          </p:cNvPr>
          <p:cNvSpPr txBox="1"/>
          <p:nvPr/>
        </p:nvSpPr>
        <p:spPr>
          <a:xfrm>
            <a:off x="8553448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6B43A0D7-F861-B807-8E92-92C8B40535B7}"/>
              </a:ext>
            </a:extLst>
          </p:cNvPr>
          <p:cNvSpPr txBox="1"/>
          <p:nvPr/>
        </p:nvSpPr>
        <p:spPr>
          <a:xfrm>
            <a:off x="8553448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D220F9A3-233C-089F-908F-682AB14350E0}"/>
              </a:ext>
            </a:extLst>
          </p:cNvPr>
          <p:cNvSpPr txBox="1"/>
          <p:nvPr/>
        </p:nvSpPr>
        <p:spPr>
          <a:xfrm>
            <a:off x="8553448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A669C6E5-F1CF-B186-B974-2511F8C2D2E8}"/>
              </a:ext>
            </a:extLst>
          </p:cNvPr>
          <p:cNvSpPr txBox="1"/>
          <p:nvPr/>
        </p:nvSpPr>
        <p:spPr>
          <a:xfrm>
            <a:off x="8553448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9EF22D1B-F685-9677-8BC0-5157BE5F7002}"/>
              </a:ext>
            </a:extLst>
          </p:cNvPr>
          <p:cNvSpPr txBox="1"/>
          <p:nvPr/>
        </p:nvSpPr>
        <p:spPr>
          <a:xfrm>
            <a:off x="8553448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3924A0B3-DD91-968A-C3C7-FCCF7A1CE889}"/>
              </a:ext>
            </a:extLst>
          </p:cNvPr>
          <p:cNvSpPr txBox="1"/>
          <p:nvPr/>
        </p:nvSpPr>
        <p:spPr>
          <a:xfrm>
            <a:off x="-15552" y="6597352"/>
            <a:ext cx="79993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Quicksand" pitchFamily="2" charset="0"/>
              </a:rPr>
              <a:t>A PsychMapping Product. Theoretical source: </a:t>
            </a:r>
            <a:r>
              <a:rPr lang="en-GB" sz="1000" dirty="0">
                <a:latin typeface="Quicksand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https://doi.org/10.1016/j.peh.2025.100350</a:t>
            </a:r>
            <a:r>
              <a:rPr lang="en-GB" sz="1000" dirty="0">
                <a:latin typeface="Quicksand" pitchFamily="2" charset="0"/>
              </a:rPr>
              <a:t> More information: </a:t>
            </a:r>
            <a:r>
              <a:rPr lang="en-GB" sz="1000" dirty="0">
                <a:latin typeface="Quicksand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www.psychmapping2.com</a:t>
            </a:r>
            <a:r>
              <a:rPr lang="en-GB" sz="1000" dirty="0">
                <a:latin typeface="Quicksand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5176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10E47-4C4F-F792-C6F7-BE05125E0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Rectangle 209">
            <a:extLst>
              <a:ext uri="{FF2B5EF4-FFF2-40B4-BE49-F238E27FC236}">
                <a16:creationId xmlns:a16="http://schemas.microsoft.com/office/drawing/2014/main" id="{066CF9BF-B943-6374-1190-809E1A3E20CA}"/>
              </a:ext>
            </a:extLst>
          </p:cNvPr>
          <p:cNvSpPr/>
          <p:nvPr/>
        </p:nvSpPr>
        <p:spPr>
          <a:xfrm>
            <a:off x="0" y="0"/>
            <a:ext cx="9905999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F60E61B8-24A5-ADAA-FAB7-036CA61236CF}"/>
              </a:ext>
            </a:extLst>
          </p:cNvPr>
          <p:cNvSpPr/>
          <p:nvPr/>
        </p:nvSpPr>
        <p:spPr>
          <a:xfrm>
            <a:off x="8049416" y="5013176"/>
            <a:ext cx="648000" cy="1491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es-ES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Ignoro estas acciones y no sé cómo ayudarme.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90F67EA8-22CC-1C01-B957-9C5784ADA931}"/>
              </a:ext>
            </a:extLst>
          </p:cNvPr>
          <p:cNvSpPr/>
          <p:nvPr/>
        </p:nvSpPr>
        <p:spPr>
          <a:xfrm>
            <a:off x="8913512" y="4653136"/>
            <a:ext cx="648000" cy="1851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es-ES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Espero pasivamente que otros arreglen las cosas, sin oportunidades seguras para autorregularme.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1D8BDED3-1B85-BBB6-43F3-48132855D5F9}"/>
              </a:ext>
            </a:extLst>
          </p:cNvPr>
          <p:cNvSpPr/>
          <p:nvPr/>
        </p:nvSpPr>
        <p:spPr>
          <a:xfrm>
            <a:off x="7113240" y="2204864"/>
            <a:ext cx="648000" cy="18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es-ES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Camino, escucho música, hablo o como algo para centrarme y reiniciarme.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98D0ACA7-EBCC-B876-074A-7511515FF548}"/>
              </a:ext>
            </a:extLst>
          </p:cNvPr>
          <p:cNvSpPr/>
          <p:nvPr/>
        </p:nvSpPr>
        <p:spPr>
          <a:xfrm>
            <a:off x="7977336" y="2204864"/>
            <a:ext cx="648000" cy="24482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es-ES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Practico de forma proactiva en contextos variados y seguros, resolviendo retos por mí mismo y fortaleciéndome.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C80C0F66-5FB2-B0D2-39B9-5B83099B2A6D}"/>
              </a:ext>
            </a:extLst>
          </p:cNvPr>
          <p:cNvSpPr/>
          <p:nvPr/>
        </p:nvSpPr>
        <p:spPr>
          <a:xfrm>
            <a:off x="7185320" y="4653136"/>
            <a:ext cx="648000" cy="1851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 neglect sleep and nutrition, start fatigued, and my mind feels drained before play.</a:t>
            </a: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6CFE4FE3-8B8C-C65F-E1FC-8F4D43EDAB76}"/>
              </a:ext>
            </a:extLst>
          </p:cNvPr>
          <p:cNvSpPr/>
          <p:nvPr/>
        </p:nvSpPr>
        <p:spPr>
          <a:xfrm>
            <a:off x="6249144" y="2204864"/>
            <a:ext cx="648000" cy="2325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en-GB" sz="1000" dirty="0" err="1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Mantengo</a:t>
            </a:r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 </a:t>
            </a:r>
            <a:r>
              <a:rPr lang="en-GB" sz="1000" dirty="0" err="1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rutinas</a:t>
            </a:r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 que me </a:t>
            </a:r>
            <a:r>
              <a:rPr lang="en-GB" sz="1000" dirty="0" err="1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restauran</a:t>
            </a:r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: </a:t>
            </a:r>
            <a:r>
              <a:rPr lang="en-GB" sz="1000" dirty="0" err="1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duermo</a:t>
            </a:r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, me </a:t>
            </a:r>
            <a:r>
              <a:rPr lang="en-GB" sz="1000" dirty="0" err="1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alimento</a:t>
            </a:r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 bien, </a:t>
            </a:r>
            <a:r>
              <a:rPr lang="en-GB" sz="1000" dirty="0" err="1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descanso</a:t>
            </a:r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; </a:t>
            </a:r>
            <a:r>
              <a:rPr lang="en-GB" sz="1000" dirty="0" err="1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llego</a:t>
            </a:r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 </a:t>
            </a:r>
            <a:r>
              <a:rPr lang="en-GB" sz="1000" dirty="0" err="1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mentalmente</a:t>
            </a:r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 fresco.</a:t>
            </a: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B96BCDDD-7B93-9969-269E-E5532B3CDC70}"/>
              </a:ext>
            </a:extLst>
          </p:cNvPr>
          <p:cNvSpPr/>
          <p:nvPr/>
        </p:nvSpPr>
        <p:spPr>
          <a:xfrm>
            <a:off x="6321224" y="4653136"/>
            <a:ext cx="648000" cy="1851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es-ES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Repito pocas técnicas, mal aplicadas, con poco efecto (ej. forzar concentración estando agotado).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8DDDD607-7242-DF20-C84C-D367887CFC13}"/>
              </a:ext>
            </a:extLst>
          </p:cNvPr>
          <p:cNvSpPr/>
          <p:nvPr/>
        </p:nvSpPr>
        <p:spPr>
          <a:xfrm>
            <a:off x="5385048" y="2204864"/>
            <a:ext cx="648000" cy="25202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es-ES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Uso distintas técnicas, en el momento adecuado, para recuperar el control (ej. respiración, palabras clave, imaginación).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FFAA7F2F-F079-36F9-8038-E6C8F9574ADF}"/>
              </a:ext>
            </a:extLst>
          </p:cNvPr>
          <p:cNvSpPr/>
          <p:nvPr/>
        </p:nvSpPr>
        <p:spPr>
          <a:xfrm>
            <a:off x="5457128" y="4674040"/>
            <a:ext cx="648000" cy="1851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es-ES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Persigo metas rígidamente, abusando del “control mental”, sin adaptarme al contexto ni a opciones.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AD7C3DF5-6664-4E8E-1FCC-1E9338499C8B}"/>
              </a:ext>
            </a:extLst>
          </p:cNvPr>
          <p:cNvSpPr/>
          <p:nvPr/>
        </p:nvSpPr>
        <p:spPr>
          <a:xfrm>
            <a:off x="4520952" y="2204864"/>
            <a:ext cx="648000" cy="1872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es-ES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Adapto objetivos y métodos a la situación, ajustándome al momento en lugar de forzar.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E241CB45-3148-A12B-D685-08844B330684}"/>
              </a:ext>
            </a:extLst>
          </p:cNvPr>
          <p:cNvSpPr/>
          <p:nvPr/>
        </p:nvSpPr>
        <p:spPr>
          <a:xfrm>
            <a:off x="4593032" y="4725144"/>
            <a:ext cx="648000" cy="18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es-ES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Mi visión de mí tiene vacíos, distorsiones, etiquetas rígidas y explicaciones sesgadas.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05DDD841-2ADE-4706-84C3-A457CD73ED0E}"/>
              </a:ext>
            </a:extLst>
          </p:cNvPr>
          <p:cNvSpPr/>
          <p:nvPr/>
        </p:nvSpPr>
        <p:spPr>
          <a:xfrm>
            <a:off x="3656856" y="2204864"/>
            <a:ext cx="648000" cy="20882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es-ES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Mi </a:t>
            </a:r>
            <a:r>
              <a:rPr lang="es-ES" sz="1000" dirty="0" err="1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auto-relato</a:t>
            </a:r>
            <a:r>
              <a:rPr lang="es-ES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 es equilibrado, específico y honesto, reconociendo fortalezas, límites y contextos.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C2E25166-9941-BBEC-720C-16A4698653F3}"/>
              </a:ext>
            </a:extLst>
          </p:cNvPr>
          <p:cNvSpPr/>
          <p:nvPr/>
        </p:nvSpPr>
        <p:spPr>
          <a:xfrm>
            <a:off x="3728936" y="4725144"/>
            <a:ext cx="648000" cy="18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es-ES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Solo me ajusto porque me siento forzado, presionado o distinto a quien soy.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D4DB8E57-B39B-F729-0767-AB08793D8BA8}"/>
              </a:ext>
            </a:extLst>
          </p:cNvPr>
          <p:cNvSpPr/>
          <p:nvPr/>
        </p:nvSpPr>
        <p:spPr>
          <a:xfrm>
            <a:off x="2792760" y="2204864"/>
            <a:ext cx="648000" cy="19442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es-ES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Me autorregulo porque refleja mis valores y quién quiero ser.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4FB7952A-47AC-7665-0BEC-DE6972CD376F}"/>
              </a:ext>
            </a:extLst>
          </p:cNvPr>
          <p:cNvSpPr/>
          <p:nvPr/>
        </p:nvSpPr>
        <p:spPr>
          <a:xfrm>
            <a:off x="2864840" y="4599710"/>
            <a:ext cx="648000" cy="19254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Me </a:t>
            </a:r>
            <a:r>
              <a:rPr lang="en-GB" sz="1000" dirty="0" err="1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sobrevigilo</a:t>
            </a:r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, </a:t>
            </a:r>
            <a:r>
              <a:rPr lang="en-GB" sz="1000" dirty="0" err="1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interrumpo</a:t>
            </a:r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 mis </a:t>
            </a:r>
            <a:r>
              <a:rPr lang="en-GB" sz="1000" dirty="0" err="1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habilidades</a:t>
            </a:r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 </a:t>
            </a:r>
            <a:r>
              <a:rPr lang="en-GB" sz="1000" dirty="0" err="1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automáticas</a:t>
            </a:r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, me </a:t>
            </a:r>
            <a:r>
              <a:rPr lang="en-GB" sz="1000" dirty="0" err="1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distraigo</a:t>
            </a:r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 y </a:t>
            </a:r>
            <a:r>
              <a:rPr lang="en-GB" sz="1000" dirty="0" err="1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acabo</a:t>
            </a:r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 </a:t>
            </a:r>
            <a:r>
              <a:rPr lang="en-GB" sz="1000" dirty="0" err="1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rumiando</a:t>
            </a:r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.</a:t>
            </a: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DFA0A383-B79F-976E-ACA5-82272816DAC5}"/>
              </a:ext>
            </a:extLst>
          </p:cNvPr>
          <p:cNvSpPr/>
          <p:nvPr/>
        </p:nvSpPr>
        <p:spPr>
          <a:xfrm>
            <a:off x="1928664" y="2204864"/>
            <a:ext cx="648000" cy="22322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es-ES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Me observo lo suficiente para ajustarme, dejando que las habilidades fluyan automáticamente.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E75FA295-6C61-D45D-E296-75103710F367}"/>
              </a:ext>
            </a:extLst>
          </p:cNvPr>
          <p:cNvSpPr/>
          <p:nvPr/>
        </p:nvSpPr>
        <p:spPr>
          <a:xfrm>
            <a:off x="2000744" y="4725344"/>
            <a:ext cx="648000" cy="18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es-ES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Me insulto, desprecio lo que siento y me juzgo con dureza.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1F674951-89D0-8531-9408-D4C83EE10FAE}"/>
              </a:ext>
            </a:extLst>
          </p:cNvPr>
          <p:cNvSpPr/>
          <p:nvPr/>
        </p:nvSpPr>
        <p:spPr>
          <a:xfrm>
            <a:off x="1064568" y="2204864"/>
            <a:ext cx="648000" cy="20046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es-ES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Reconozco lo que veo con honestidad y compasión, sin excusarme ni condenarme.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31455EF-C4D3-C1DC-F7D4-C9753769AF10}"/>
              </a:ext>
            </a:extLst>
          </p:cNvPr>
          <p:cNvSpPr/>
          <p:nvPr/>
        </p:nvSpPr>
        <p:spPr>
          <a:xfrm>
            <a:off x="632520" y="44624"/>
            <a:ext cx="720000" cy="36004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 err="1">
                <a:solidFill>
                  <a:schemeClr val="tx1"/>
                </a:solidFill>
                <a:latin typeface="Quicksand" pitchFamily="2" charset="0"/>
              </a:rPr>
              <a:t>Conciencia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A276806-DB27-8703-88A5-5EFA084E8672}"/>
              </a:ext>
            </a:extLst>
          </p:cNvPr>
          <p:cNvSpPr/>
          <p:nvPr/>
        </p:nvSpPr>
        <p:spPr>
          <a:xfrm>
            <a:off x="632520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Quicksand" pitchFamily="2" charset="0"/>
              </a:rPr>
              <a:t>En los entrenamientos o la competición, ¿notas, nombras y entiendes las señales de tu cuerpo, pensamientos y sentimientos?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FC953B-4FE7-BD8F-BD17-8B9913E2AEBA}"/>
              </a:ext>
            </a:extLst>
          </p:cNvPr>
          <p:cNvSpPr/>
          <p:nvPr/>
        </p:nvSpPr>
        <p:spPr>
          <a:xfrm>
            <a:off x="200472" y="2204864"/>
            <a:ext cx="648000" cy="18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es-ES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Detecto señales sutiles, las etiqueto, me ajusto rápido y explico su impacto en el rendimiento.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BFA041-7C95-7713-A98F-79EB0F7864A3}"/>
              </a:ext>
            </a:extLst>
          </p:cNvPr>
          <p:cNvSpPr/>
          <p:nvPr/>
        </p:nvSpPr>
        <p:spPr>
          <a:xfrm>
            <a:off x="1136648" y="4725144"/>
            <a:ext cx="648000" cy="18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es-ES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Digo “bien/mal”, no capto señales, me doy cuenta tarde y no entiendo mis sentimientos.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A595A5B-7A80-9BAC-DC87-07F25BFBA270}"/>
              </a:ext>
            </a:extLst>
          </p:cNvPr>
          <p:cNvCxnSpPr>
            <a:cxnSpLocks/>
          </p:cNvCxnSpPr>
          <p:nvPr/>
        </p:nvCxnSpPr>
        <p:spPr>
          <a:xfrm>
            <a:off x="992560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E926B3A4-AA4E-2E89-D19B-60FEB55E0B2D}"/>
              </a:ext>
            </a:extLst>
          </p:cNvPr>
          <p:cNvSpPr/>
          <p:nvPr/>
        </p:nvSpPr>
        <p:spPr>
          <a:xfrm>
            <a:off x="1496696" y="44624"/>
            <a:ext cx="720000" cy="360040"/>
          </a:xfrm>
          <a:prstGeom prst="rect">
            <a:avLst/>
          </a:prstGeom>
          <a:solidFill>
            <a:srgbClr val="FF9933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 err="1">
                <a:solidFill>
                  <a:schemeClr val="tx1"/>
                </a:solidFill>
                <a:latin typeface="Quicksand" pitchFamily="2" charset="0"/>
              </a:rPr>
              <a:t>Compasión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677F031-6BA7-3EC3-6155-FC0AB094673D}"/>
              </a:ext>
            </a:extLst>
          </p:cNvPr>
          <p:cNvSpPr/>
          <p:nvPr/>
        </p:nvSpPr>
        <p:spPr>
          <a:xfrm>
            <a:off x="1496696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Quicksand" pitchFamily="2" charset="0"/>
              </a:rPr>
              <a:t>Cuando notas algo de ti mismo, ¿te juzgas con compasión o te machacas?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7D24FE8-F215-77DD-294E-F3F867E422E6}"/>
              </a:ext>
            </a:extLst>
          </p:cNvPr>
          <p:cNvCxnSpPr>
            <a:cxnSpLocks/>
          </p:cNvCxnSpPr>
          <p:nvPr/>
        </p:nvCxnSpPr>
        <p:spPr>
          <a:xfrm>
            <a:off x="1856656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290F1902-B1DE-99D3-9680-DF61C5C63030}"/>
              </a:ext>
            </a:extLst>
          </p:cNvPr>
          <p:cNvSpPr/>
          <p:nvPr/>
        </p:nvSpPr>
        <p:spPr>
          <a:xfrm>
            <a:off x="2360712" y="44624"/>
            <a:ext cx="720000" cy="360040"/>
          </a:xfrm>
          <a:prstGeom prst="rect">
            <a:avLst/>
          </a:prstGeom>
          <a:solidFill>
            <a:srgbClr val="FEFE68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 err="1">
                <a:solidFill>
                  <a:schemeClr val="tx1"/>
                </a:solidFill>
                <a:latin typeface="Quicksand" pitchFamily="2" charset="0"/>
              </a:rPr>
              <a:t>Equilibrio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5FBB63E-B496-3E57-2D13-FC4D9284ACEC}"/>
              </a:ext>
            </a:extLst>
          </p:cNvPr>
          <p:cNvSpPr/>
          <p:nvPr/>
        </p:nvSpPr>
        <p:spPr>
          <a:xfrm>
            <a:off x="2360712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Quicksand" pitchFamily="2" charset="0"/>
              </a:rPr>
              <a:t>¿Mantienes la autoconciencia sin obsesionarte ni distraerte?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4BA549C-5E8B-3321-8FA1-89840360FD87}"/>
              </a:ext>
            </a:extLst>
          </p:cNvPr>
          <p:cNvCxnSpPr>
            <a:cxnSpLocks/>
          </p:cNvCxnSpPr>
          <p:nvPr/>
        </p:nvCxnSpPr>
        <p:spPr>
          <a:xfrm>
            <a:off x="2720752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C1BE34B-76A8-62C3-A66A-C6791B545D62}"/>
              </a:ext>
            </a:extLst>
          </p:cNvPr>
          <p:cNvSpPr/>
          <p:nvPr/>
        </p:nvSpPr>
        <p:spPr>
          <a:xfrm>
            <a:off x="3224888" y="44624"/>
            <a:ext cx="720000" cy="36004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 err="1">
                <a:solidFill>
                  <a:schemeClr val="tx1"/>
                </a:solidFill>
                <a:latin typeface="Quicksand" pitchFamily="2" charset="0"/>
              </a:rPr>
              <a:t>Motivación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13444D9-4443-434E-F7B6-F78722894B10}"/>
              </a:ext>
            </a:extLst>
          </p:cNvPr>
          <p:cNvSpPr/>
          <p:nvPr/>
        </p:nvSpPr>
        <p:spPr>
          <a:xfrm>
            <a:off x="3224888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Quicksand" pitchFamily="2" charset="0"/>
              </a:rPr>
              <a:t>En el momento, ¿te autorregulas por valores propios o por presión y obligación?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EDE7A1F-C1EE-6BB8-008A-AC1D5713981C}"/>
              </a:ext>
            </a:extLst>
          </p:cNvPr>
          <p:cNvCxnSpPr>
            <a:cxnSpLocks/>
          </p:cNvCxnSpPr>
          <p:nvPr/>
        </p:nvCxnSpPr>
        <p:spPr>
          <a:xfrm>
            <a:off x="3584848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988AE653-71D8-33DB-2565-8BDAA8695133}"/>
              </a:ext>
            </a:extLst>
          </p:cNvPr>
          <p:cNvSpPr/>
          <p:nvPr/>
        </p:nvSpPr>
        <p:spPr>
          <a:xfrm>
            <a:off x="4088904" y="44624"/>
            <a:ext cx="720000" cy="360040"/>
          </a:xfrm>
          <a:prstGeom prst="rect">
            <a:avLst/>
          </a:prstGeom>
          <a:solidFill>
            <a:srgbClr val="99FF66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 err="1">
                <a:solidFill>
                  <a:schemeClr val="tx1"/>
                </a:solidFill>
                <a:latin typeface="Quicksand" pitchFamily="2" charset="0"/>
              </a:rPr>
              <a:t>Conoci-miento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842710E-9F19-10DA-B8E9-5CC2E00371A1}"/>
              </a:ext>
            </a:extLst>
          </p:cNvPr>
          <p:cNvSpPr/>
          <p:nvPr/>
        </p:nvSpPr>
        <p:spPr>
          <a:xfrm>
            <a:off x="4088904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Quicksand" pitchFamily="2" charset="0"/>
              </a:rPr>
              <a:t>¿Tienes una visión realista y matizada de ti mismo y de tus respuestas?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EA009C13-EFAE-9B0F-9401-E31A814663B2}"/>
              </a:ext>
            </a:extLst>
          </p:cNvPr>
          <p:cNvCxnSpPr>
            <a:cxnSpLocks/>
          </p:cNvCxnSpPr>
          <p:nvPr/>
        </p:nvCxnSpPr>
        <p:spPr>
          <a:xfrm>
            <a:off x="4448944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AB7598BC-BFC9-AA89-4945-23F8523F9390}"/>
              </a:ext>
            </a:extLst>
          </p:cNvPr>
          <p:cNvSpPr/>
          <p:nvPr/>
        </p:nvSpPr>
        <p:spPr>
          <a:xfrm>
            <a:off x="4953080" y="44624"/>
            <a:ext cx="720000" cy="360040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 err="1">
                <a:solidFill>
                  <a:schemeClr val="tx1"/>
                </a:solidFill>
                <a:latin typeface="Quicksand" pitchFamily="2" charset="0"/>
              </a:rPr>
              <a:t>Flexibilidad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145B04DB-C3D2-C39C-0330-1307DD3948A1}"/>
              </a:ext>
            </a:extLst>
          </p:cNvPr>
          <p:cNvSpPr/>
          <p:nvPr/>
        </p:nvSpPr>
        <p:spPr>
          <a:xfrm>
            <a:off x="4953080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Quicksand" pitchFamily="2" charset="0"/>
              </a:rPr>
              <a:t>¿Adaptas tus estrategias, lo que quieres lograr y cómo lo haces según el contexto?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8D73BC7-1AE4-2FD8-79D7-DEBA1EDFED66}"/>
              </a:ext>
            </a:extLst>
          </p:cNvPr>
          <p:cNvCxnSpPr>
            <a:cxnSpLocks/>
          </p:cNvCxnSpPr>
          <p:nvPr/>
        </p:nvCxnSpPr>
        <p:spPr>
          <a:xfrm>
            <a:off x="5313040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9BAEF7D3-AC90-DED5-14B2-B10FFC75711B}"/>
              </a:ext>
            </a:extLst>
          </p:cNvPr>
          <p:cNvSpPr/>
          <p:nvPr/>
        </p:nvSpPr>
        <p:spPr>
          <a:xfrm>
            <a:off x="5817096" y="44624"/>
            <a:ext cx="720000" cy="3600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 err="1">
                <a:solidFill>
                  <a:schemeClr val="tx1"/>
                </a:solidFill>
                <a:latin typeface="Quicksand" pitchFamily="2" charset="0"/>
              </a:rPr>
              <a:t>Habilidades</a:t>
            </a:r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 </a:t>
            </a:r>
            <a:r>
              <a:rPr lang="en-GB" sz="1000" dirty="0" err="1">
                <a:solidFill>
                  <a:schemeClr val="tx1"/>
                </a:solidFill>
                <a:latin typeface="Quicksand" pitchFamily="2" charset="0"/>
              </a:rPr>
              <a:t>mentales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72F7CFC0-442C-B942-0F88-D9C898548927}"/>
              </a:ext>
            </a:extLst>
          </p:cNvPr>
          <p:cNvSpPr/>
          <p:nvPr/>
        </p:nvSpPr>
        <p:spPr>
          <a:xfrm>
            <a:off x="5817096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Quicksand" pitchFamily="2" charset="0"/>
              </a:rPr>
              <a:t>¿Puedes usar habilidades mentales para ajustar atención, emoción y activación cuando lo necesitas?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4D71963C-F810-0B26-7389-739CE205E7DE}"/>
              </a:ext>
            </a:extLst>
          </p:cNvPr>
          <p:cNvCxnSpPr>
            <a:cxnSpLocks/>
          </p:cNvCxnSpPr>
          <p:nvPr/>
        </p:nvCxnSpPr>
        <p:spPr>
          <a:xfrm>
            <a:off x="6177136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5" name="Rectangle 74">
            <a:extLst>
              <a:ext uri="{FF2B5EF4-FFF2-40B4-BE49-F238E27FC236}">
                <a16:creationId xmlns:a16="http://schemas.microsoft.com/office/drawing/2014/main" id="{6991CBA4-C6B8-E601-60A1-2FAB9996A38A}"/>
              </a:ext>
            </a:extLst>
          </p:cNvPr>
          <p:cNvSpPr/>
          <p:nvPr/>
        </p:nvSpPr>
        <p:spPr>
          <a:xfrm>
            <a:off x="6681272" y="44624"/>
            <a:ext cx="720000" cy="360040"/>
          </a:xfrm>
          <a:prstGeom prst="rect">
            <a:avLst/>
          </a:prstGeom>
          <a:solidFill>
            <a:srgbClr val="33CCFF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 err="1">
                <a:solidFill>
                  <a:schemeClr val="tx1"/>
                </a:solidFill>
                <a:latin typeface="Quicksand" pitchFamily="2" charset="0"/>
              </a:rPr>
              <a:t>Recupera-ción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79084F79-689D-FBCF-880B-BBF3A2DD7DC5}"/>
              </a:ext>
            </a:extLst>
          </p:cNvPr>
          <p:cNvSpPr/>
          <p:nvPr/>
        </p:nvSpPr>
        <p:spPr>
          <a:xfrm>
            <a:off x="6681272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Quicksand" pitchFamily="2" charset="0"/>
              </a:rPr>
              <a:t>¿Tus hábitos mantienen fresca tu energía mental —sueño, nutrición, pausas— sobre todo antes de competiciones?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44278826-826C-7096-A561-4E58BEA1E141}"/>
              </a:ext>
            </a:extLst>
          </p:cNvPr>
          <p:cNvCxnSpPr>
            <a:cxnSpLocks/>
          </p:cNvCxnSpPr>
          <p:nvPr/>
        </p:nvCxnSpPr>
        <p:spPr>
          <a:xfrm>
            <a:off x="7041232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Rectangle 84">
            <a:extLst>
              <a:ext uri="{FF2B5EF4-FFF2-40B4-BE49-F238E27FC236}">
                <a16:creationId xmlns:a16="http://schemas.microsoft.com/office/drawing/2014/main" id="{333768CC-A7AE-B3F9-7C86-0C25A89D9269}"/>
              </a:ext>
            </a:extLst>
          </p:cNvPr>
          <p:cNvSpPr/>
          <p:nvPr/>
        </p:nvSpPr>
        <p:spPr>
          <a:xfrm>
            <a:off x="7545288" y="44624"/>
            <a:ext cx="720000" cy="360040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 err="1">
                <a:solidFill>
                  <a:schemeClr val="tx1"/>
                </a:solidFill>
                <a:latin typeface="Quicksand" pitchFamily="2" charset="0"/>
              </a:rPr>
              <a:t>Conducta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184727B9-965A-8778-C7D0-E328AE224CAD}"/>
              </a:ext>
            </a:extLst>
          </p:cNvPr>
          <p:cNvSpPr/>
          <p:nvPr/>
        </p:nvSpPr>
        <p:spPr>
          <a:xfrm>
            <a:off x="7545288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Quicksand" pitchFamily="2" charset="0"/>
              </a:rPr>
              <a:t>¿Utilizas acciones sencillas —más allá de técnicas mentales— para regularte cuando lo necesitas?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C93B4255-D8D5-2B5C-182B-974FF02F24DF}"/>
              </a:ext>
            </a:extLst>
          </p:cNvPr>
          <p:cNvCxnSpPr>
            <a:cxnSpLocks/>
          </p:cNvCxnSpPr>
          <p:nvPr/>
        </p:nvCxnSpPr>
        <p:spPr>
          <a:xfrm>
            <a:off x="7905328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5" name="Rectangle 94">
            <a:extLst>
              <a:ext uri="{FF2B5EF4-FFF2-40B4-BE49-F238E27FC236}">
                <a16:creationId xmlns:a16="http://schemas.microsoft.com/office/drawing/2014/main" id="{39A5E07F-1C12-FA75-23E5-1640AC2A30D6}"/>
              </a:ext>
            </a:extLst>
          </p:cNvPr>
          <p:cNvSpPr/>
          <p:nvPr/>
        </p:nvSpPr>
        <p:spPr>
          <a:xfrm>
            <a:off x="8409464" y="44624"/>
            <a:ext cx="720000" cy="360040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 err="1">
                <a:solidFill>
                  <a:schemeClr val="tx1"/>
                </a:solidFill>
                <a:latin typeface="Quicksand" pitchFamily="2" charset="0"/>
              </a:rPr>
              <a:t>Entrena-miento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C23A389-5F8E-023A-0C72-8DDD945193C8}"/>
              </a:ext>
            </a:extLst>
          </p:cNvPr>
          <p:cNvSpPr/>
          <p:nvPr/>
        </p:nvSpPr>
        <p:spPr>
          <a:xfrm>
            <a:off x="8409464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Quicksand" pitchFamily="2" charset="0"/>
              </a:rPr>
              <a:t>¿Entrenas la autorregulación —conductas y control mental— en situaciones diversas y seguras?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BEEB82AB-2B4F-8019-67DB-7AC351FFD71F}"/>
              </a:ext>
            </a:extLst>
          </p:cNvPr>
          <p:cNvCxnSpPr>
            <a:cxnSpLocks/>
          </p:cNvCxnSpPr>
          <p:nvPr/>
        </p:nvCxnSpPr>
        <p:spPr>
          <a:xfrm>
            <a:off x="8769424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50D77143-4C91-7C61-50C6-33A58C10DDD1}"/>
              </a:ext>
            </a:extLst>
          </p:cNvPr>
          <p:cNvSpPr txBox="1"/>
          <p:nvPr/>
        </p:nvSpPr>
        <p:spPr>
          <a:xfrm>
            <a:off x="776560" y="313167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B1D04F10-FB22-A8B1-DC41-CF6691587060}"/>
              </a:ext>
            </a:extLst>
          </p:cNvPr>
          <p:cNvSpPr txBox="1"/>
          <p:nvPr/>
        </p:nvSpPr>
        <p:spPr>
          <a:xfrm>
            <a:off x="776560" y="348126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BE4AE20C-996A-3958-7A34-2908CC372390}"/>
              </a:ext>
            </a:extLst>
          </p:cNvPr>
          <p:cNvSpPr txBox="1"/>
          <p:nvPr/>
        </p:nvSpPr>
        <p:spPr>
          <a:xfrm>
            <a:off x="776560" y="3830850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472DF636-65DF-CBBD-397E-4E9A9C790E04}"/>
              </a:ext>
            </a:extLst>
          </p:cNvPr>
          <p:cNvSpPr txBox="1"/>
          <p:nvPr/>
        </p:nvSpPr>
        <p:spPr>
          <a:xfrm>
            <a:off x="776560" y="4180437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BA43F8A4-D5BB-E468-9FE4-DA5F66F4FC47}"/>
              </a:ext>
            </a:extLst>
          </p:cNvPr>
          <p:cNvSpPr txBox="1"/>
          <p:nvPr/>
        </p:nvSpPr>
        <p:spPr>
          <a:xfrm>
            <a:off x="776560" y="4530024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2D67659-0846-19C4-898A-DA3FD4BA45D6}"/>
              </a:ext>
            </a:extLst>
          </p:cNvPr>
          <p:cNvSpPr txBox="1"/>
          <p:nvPr/>
        </p:nvSpPr>
        <p:spPr>
          <a:xfrm>
            <a:off x="776560" y="4879611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F4512C35-7421-D096-25A6-98616CE098AF}"/>
              </a:ext>
            </a:extLst>
          </p:cNvPr>
          <p:cNvSpPr txBox="1"/>
          <p:nvPr/>
        </p:nvSpPr>
        <p:spPr>
          <a:xfrm>
            <a:off x="776560" y="5229200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74AD6F54-F8F3-6BC6-FD48-F56019DF21C0}"/>
              </a:ext>
            </a:extLst>
          </p:cNvPr>
          <p:cNvSpPr txBox="1"/>
          <p:nvPr/>
        </p:nvSpPr>
        <p:spPr>
          <a:xfrm>
            <a:off x="1640680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4C33C3CE-AEA3-8A9D-A05B-984D5C783EAE}"/>
              </a:ext>
            </a:extLst>
          </p:cNvPr>
          <p:cNvSpPr txBox="1"/>
          <p:nvPr/>
        </p:nvSpPr>
        <p:spPr>
          <a:xfrm>
            <a:off x="1640680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BC1AB569-CB98-6795-05A9-A1FC47EB87DE}"/>
              </a:ext>
            </a:extLst>
          </p:cNvPr>
          <p:cNvSpPr txBox="1"/>
          <p:nvPr/>
        </p:nvSpPr>
        <p:spPr>
          <a:xfrm>
            <a:off x="1640680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666D2444-FE6A-7115-EC6B-89F59FF8BB9F}"/>
              </a:ext>
            </a:extLst>
          </p:cNvPr>
          <p:cNvSpPr txBox="1"/>
          <p:nvPr/>
        </p:nvSpPr>
        <p:spPr>
          <a:xfrm>
            <a:off x="1640680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8311A6FB-17AF-941C-7D7B-4313A98DB6A9}"/>
              </a:ext>
            </a:extLst>
          </p:cNvPr>
          <p:cNvSpPr txBox="1"/>
          <p:nvPr/>
        </p:nvSpPr>
        <p:spPr>
          <a:xfrm>
            <a:off x="1640680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4FD6DFE6-B7D0-2936-ABE3-0CD87B613F6D}"/>
              </a:ext>
            </a:extLst>
          </p:cNvPr>
          <p:cNvSpPr txBox="1"/>
          <p:nvPr/>
        </p:nvSpPr>
        <p:spPr>
          <a:xfrm>
            <a:off x="1640680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A6C84B9E-B71E-C06A-F441-545DA7C7B903}"/>
              </a:ext>
            </a:extLst>
          </p:cNvPr>
          <p:cNvSpPr txBox="1"/>
          <p:nvPr/>
        </p:nvSpPr>
        <p:spPr>
          <a:xfrm>
            <a:off x="1640680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2BD1655D-9D55-B666-F323-7370C439FE1E}"/>
              </a:ext>
            </a:extLst>
          </p:cNvPr>
          <p:cNvSpPr txBox="1"/>
          <p:nvPr/>
        </p:nvSpPr>
        <p:spPr>
          <a:xfrm>
            <a:off x="2504776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1742AD91-4360-88E8-D0CD-1EAB26F3D597}"/>
              </a:ext>
            </a:extLst>
          </p:cNvPr>
          <p:cNvSpPr txBox="1"/>
          <p:nvPr/>
        </p:nvSpPr>
        <p:spPr>
          <a:xfrm>
            <a:off x="2504776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43F44144-6990-9FF1-61E8-2FF63A96E1EC}"/>
              </a:ext>
            </a:extLst>
          </p:cNvPr>
          <p:cNvSpPr txBox="1"/>
          <p:nvPr/>
        </p:nvSpPr>
        <p:spPr>
          <a:xfrm>
            <a:off x="2504776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2F5BBD6F-BE44-4EB5-F79A-BEA5E3F0158C}"/>
              </a:ext>
            </a:extLst>
          </p:cNvPr>
          <p:cNvSpPr txBox="1"/>
          <p:nvPr/>
        </p:nvSpPr>
        <p:spPr>
          <a:xfrm>
            <a:off x="2504776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D20BA48D-B8BF-75DF-3529-23538986C60C}"/>
              </a:ext>
            </a:extLst>
          </p:cNvPr>
          <p:cNvSpPr txBox="1"/>
          <p:nvPr/>
        </p:nvSpPr>
        <p:spPr>
          <a:xfrm>
            <a:off x="2504776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880F0401-8EE9-D43B-2104-CE305C1B390F}"/>
              </a:ext>
            </a:extLst>
          </p:cNvPr>
          <p:cNvSpPr txBox="1"/>
          <p:nvPr/>
        </p:nvSpPr>
        <p:spPr>
          <a:xfrm>
            <a:off x="2504776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8730E829-2B70-1E88-62D0-E21EBB16494C}"/>
              </a:ext>
            </a:extLst>
          </p:cNvPr>
          <p:cNvSpPr txBox="1"/>
          <p:nvPr/>
        </p:nvSpPr>
        <p:spPr>
          <a:xfrm>
            <a:off x="2504776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7C891E7F-74A5-78D0-8CCE-8044B9D94534}"/>
              </a:ext>
            </a:extLst>
          </p:cNvPr>
          <p:cNvSpPr txBox="1"/>
          <p:nvPr/>
        </p:nvSpPr>
        <p:spPr>
          <a:xfrm>
            <a:off x="3368872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D43D266A-0CBA-F9E2-E79D-2F28990BF242}"/>
              </a:ext>
            </a:extLst>
          </p:cNvPr>
          <p:cNvSpPr txBox="1"/>
          <p:nvPr/>
        </p:nvSpPr>
        <p:spPr>
          <a:xfrm>
            <a:off x="3368872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AE6A6154-53EF-CF32-F00D-06FB6BA7F680}"/>
              </a:ext>
            </a:extLst>
          </p:cNvPr>
          <p:cNvSpPr txBox="1"/>
          <p:nvPr/>
        </p:nvSpPr>
        <p:spPr>
          <a:xfrm>
            <a:off x="3368872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06474CF9-7890-A20A-64A1-16B9045D81B0}"/>
              </a:ext>
            </a:extLst>
          </p:cNvPr>
          <p:cNvSpPr txBox="1"/>
          <p:nvPr/>
        </p:nvSpPr>
        <p:spPr>
          <a:xfrm>
            <a:off x="3368872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16AF5456-B888-CCE3-0564-E4ACC83DFB50}"/>
              </a:ext>
            </a:extLst>
          </p:cNvPr>
          <p:cNvSpPr txBox="1"/>
          <p:nvPr/>
        </p:nvSpPr>
        <p:spPr>
          <a:xfrm>
            <a:off x="3368872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A87CBF46-0AA3-6657-7BF4-373933BA04D1}"/>
              </a:ext>
            </a:extLst>
          </p:cNvPr>
          <p:cNvSpPr txBox="1"/>
          <p:nvPr/>
        </p:nvSpPr>
        <p:spPr>
          <a:xfrm>
            <a:off x="3368872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51CB5138-0A59-3181-1D3A-48FC68B62107}"/>
              </a:ext>
            </a:extLst>
          </p:cNvPr>
          <p:cNvSpPr txBox="1"/>
          <p:nvPr/>
        </p:nvSpPr>
        <p:spPr>
          <a:xfrm>
            <a:off x="3368872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769887A3-EA54-0948-F15B-4804EDE8BF6E}"/>
              </a:ext>
            </a:extLst>
          </p:cNvPr>
          <p:cNvSpPr txBox="1"/>
          <p:nvPr/>
        </p:nvSpPr>
        <p:spPr>
          <a:xfrm>
            <a:off x="4232968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B69840DD-B8B4-1DC1-6FE2-EF03E081922D}"/>
              </a:ext>
            </a:extLst>
          </p:cNvPr>
          <p:cNvSpPr txBox="1"/>
          <p:nvPr/>
        </p:nvSpPr>
        <p:spPr>
          <a:xfrm>
            <a:off x="4232968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E7DDB652-2EE2-FFB5-E04E-44B52CD8758C}"/>
              </a:ext>
            </a:extLst>
          </p:cNvPr>
          <p:cNvSpPr txBox="1"/>
          <p:nvPr/>
        </p:nvSpPr>
        <p:spPr>
          <a:xfrm>
            <a:off x="4232968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1AD6D9DF-6D22-BC53-DDED-C6BB36FEF3B3}"/>
              </a:ext>
            </a:extLst>
          </p:cNvPr>
          <p:cNvSpPr txBox="1"/>
          <p:nvPr/>
        </p:nvSpPr>
        <p:spPr>
          <a:xfrm>
            <a:off x="4232968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2352BEE8-6558-8727-F0C6-3E1F8B0E1C49}"/>
              </a:ext>
            </a:extLst>
          </p:cNvPr>
          <p:cNvSpPr txBox="1"/>
          <p:nvPr/>
        </p:nvSpPr>
        <p:spPr>
          <a:xfrm>
            <a:off x="4232968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328A873E-345F-88BD-5255-4E393306B36C}"/>
              </a:ext>
            </a:extLst>
          </p:cNvPr>
          <p:cNvSpPr txBox="1"/>
          <p:nvPr/>
        </p:nvSpPr>
        <p:spPr>
          <a:xfrm>
            <a:off x="4232968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1362536E-55C9-5E78-93AA-04632AF5EA90}"/>
              </a:ext>
            </a:extLst>
          </p:cNvPr>
          <p:cNvSpPr txBox="1"/>
          <p:nvPr/>
        </p:nvSpPr>
        <p:spPr>
          <a:xfrm>
            <a:off x="4232968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8B19F1ED-87AB-A3BA-7B46-6A4F5D84ED0F}"/>
              </a:ext>
            </a:extLst>
          </p:cNvPr>
          <p:cNvSpPr txBox="1"/>
          <p:nvPr/>
        </p:nvSpPr>
        <p:spPr>
          <a:xfrm>
            <a:off x="5097064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3381FF63-B3E7-4332-91B5-3E55B8BB58F6}"/>
              </a:ext>
            </a:extLst>
          </p:cNvPr>
          <p:cNvSpPr txBox="1"/>
          <p:nvPr/>
        </p:nvSpPr>
        <p:spPr>
          <a:xfrm>
            <a:off x="5097064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1B0EEBE2-2E0C-5B11-6F96-4379BC0F3C25}"/>
              </a:ext>
            </a:extLst>
          </p:cNvPr>
          <p:cNvSpPr txBox="1"/>
          <p:nvPr/>
        </p:nvSpPr>
        <p:spPr>
          <a:xfrm>
            <a:off x="5097064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707D6B87-85BE-DD5B-EA4E-520091DF5317}"/>
              </a:ext>
            </a:extLst>
          </p:cNvPr>
          <p:cNvSpPr txBox="1"/>
          <p:nvPr/>
        </p:nvSpPr>
        <p:spPr>
          <a:xfrm>
            <a:off x="5097064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45628F31-4CFA-6E3C-154A-D590DA2D9D9A}"/>
              </a:ext>
            </a:extLst>
          </p:cNvPr>
          <p:cNvSpPr txBox="1"/>
          <p:nvPr/>
        </p:nvSpPr>
        <p:spPr>
          <a:xfrm>
            <a:off x="5097064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59C6FFBE-4EDD-157C-DB98-4E36701C5528}"/>
              </a:ext>
            </a:extLst>
          </p:cNvPr>
          <p:cNvSpPr txBox="1"/>
          <p:nvPr/>
        </p:nvSpPr>
        <p:spPr>
          <a:xfrm>
            <a:off x="5097064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2A536B82-C337-423A-C01C-ABADC031AAFA}"/>
              </a:ext>
            </a:extLst>
          </p:cNvPr>
          <p:cNvSpPr txBox="1"/>
          <p:nvPr/>
        </p:nvSpPr>
        <p:spPr>
          <a:xfrm>
            <a:off x="5097064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7FD0BF24-818F-9D61-A96C-2882E705884C}"/>
              </a:ext>
            </a:extLst>
          </p:cNvPr>
          <p:cNvSpPr txBox="1"/>
          <p:nvPr/>
        </p:nvSpPr>
        <p:spPr>
          <a:xfrm>
            <a:off x="5961160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259CD193-2047-C7AD-DA07-3003A465C84A}"/>
              </a:ext>
            </a:extLst>
          </p:cNvPr>
          <p:cNvSpPr txBox="1"/>
          <p:nvPr/>
        </p:nvSpPr>
        <p:spPr>
          <a:xfrm>
            <a:off x="5961160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B7DF7771-201A-EFA3-A987-B801A25721F6}"/>
              </a:ext>
            </a:extLst>
          </p:cNvPr>
          <p:cNvSpPr txBox="1"/>
          <p:nvPr/>
        </p:nvSpPr>
        <p:spPr>
          <a:xfrm>
            <a:off x="5961160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BAE4B448-DEDB-E80B-B06B-0C0BC956F0FA}"/>
              </a:ext>
            </a:extLst>
          </p:cNvPr>
          <p:cNvSpPr txBox="1"/>
          <p:nvPr/>
        </p:nvSpPr>
        <p:spPr>
          <a:xfrm>
            <a:off x="5961160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D644A2E8-6F86-49F9-142A-D3E351399CED}"/>
              </a:ext>
            </a:extLst>
          </p:cNvPr>
          <p:cNvSpPr txBox="1"/>
          <p:nvPr/>
        </p:nvSpPr>
        <p:spPr>
          <a:xfrm>
            <a:off x="5961160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C2A47941-4747-0074-CDD7-7906F42114B0}"/>
              </a:ext>
            </a:extLst>
          </p:cNvPr>
          <p:cNvSpPr txBox="1"/>
          <p:nvPr/>
        </p:nvSpPr>
        <p:spPr>
          <a:xfrm>
            <a:off x="5961160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AF4285EF-EB71-0EC9-4AC2-95085A722127}"/>
              </a:ext>
            </a:extLst>
          </p:cNvPr>
          <p:cNvSpPr txBox="1"/>
          <p:nvPr/>
        </p:nvSpPr>
        <p:spPr>
          <a:xfrm>
            <a:off x="5961160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D8A3E3E0-091E-D68F-D51A-A772AEEF5144}"/>
              </a:ext>
            </a:extLst>
          </p:cNvPr>
          <p:cNvSpPr txBox="1"/>
          <p:nvPr/>
        </p:nvSpPr>
        <p:spPr>
          <a:xfrm>
            <a:off x="6825256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48C9E426-F6F7-7C07-3BC7-E7A005082598}"/>
              </a:ext>
            </a:extLst>
          </p:cNvPr>
          <p:cNvSpPr txBox="1"/>
          <p:nvPr/>
        </p:nvSpPr>
        <p:spPr>
          <a:xfrm>
            <a:off x="6825256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6A4BBA53-28FE-50B6-0D04-C26F48CE52A4}"/>
              </a:ext>
            </a:extLst>
          </p:cNvPr>
          <p:cNvSpPr txBox="1"/>
          <p:nvPr/>
        </p:nvSpPr>
        <p:spPr>
          <a:xfrm>
            <a:off x="6825256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B5205ACE-A779-1C27-F028-F593C44A3720}"/>
              </a:ext>
            </a:extLst>
          </p:cNvPr>
          <p:cNvSpPr txBox="1"/>
          <p:nvPr/>
        </p:nvSpPr>
        <p:spPr>
          <a:xfrm>
            <a:off x="6825256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803687A9-FE5A-4884-72BA-84D794763227}"/>
              </a:ext>
            </a:extLst>
          </p:cNvPr>
          <p:cNvSpPr txBox="1"/>
          <p:nvPr/>
        </p:nvSpPr>
        <p:spPr>
          <a:xfrm>
            <a:off x="6825256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69E3C342-6A1F-1715-0E3B-0EEEF73F29F5}"/>
              </a:ext>
            </a:extLst>
          </p:cNvPr>
          <p:cNvSpPr txBox="1"/>
          <p:nvPr/>
        </p:nvSpPr>
        <p:spPr>
          <a:xfrm>
            <a:off x="6825256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9730D2DF-C178-2AD1-9145-314AF31BE925}"/>
              </a:ext>
            </a:extLst>
          </p:cNvPr>
          <p:cNvSpPr txBox="1"/>
          <p:nvPr/>
        </p:nvSpPr>
        <p:spPr>
          <a:xfrm>
            <a:off x="6825256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CFD7C76C-9323-B4E1-FDA2-C81BCE5A8E5B}"/>
              </a:ext>
            </a:extLst>
          </p:cNvPr>
          <p:cNvSpPr txBox="1"/>
          <p:nvPr/>
        </p:nvSpPr>
        <p:spPr>
          <a:xfrm>
            <a:off x="7689352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FD97BB59-0493-61DA-D115-A331FB6B0B2F}"/>
              </a:ext>
            </a:extLst>
          </p:cNvPr>
          <p:cNvSpPr txBox="1"/>
          <p:nvPr/>
        </p:nvSpPr>
        <p:spPr>
          <a:xfrm>
            <a:off x="7689352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E40850AE-32D2-DAA9-1F09-DFFF63DAFA22}"/>
              </a:ext>
            </a:extLst>
          </p:cNvPr>
          <p:cNvSpPr txBox="1"/>
          <p:nvPr/>
        </p:nvSpPr>
        <p:spPr>
          <a:xfrm>
            <a:off x="7689352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D405582B-4F0C-AAC8-0ADF-FA3C25420C7A}"/>
              </a:ext>
            </a:extLst>
          </p:cNvPr>
          <p:cNvSpPr txBox="1"/>
          <p:nvPr/>
        </p:nvSpPr>
        <p:spPr>
          <a:xfrm>
            <a:off x="7689352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4704A310-EA3B-9CE7-1D80-4DB811D8D518}"/>
              </a:ext>
            </a:extLst>
          </p:cNvPr>
          <p:cNvSpPr txBox="1"/>
          <p:nvPr/>
        </p:nvSpPr>
        <p:spPr>
          <a:xfrm>
            <a:off x="7689352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2EEAE5B4-42D6-1F1A-DC9B-B61151493ED3}"/>
              </a:ext>
            </a:extLst>
          </p:cNvPr>
          <p:cNvSpPr txBox="1"/>
          <p:nvPr/>
        </p:nvSpPr>
        <p:spPr>
          <a:xfrm>
            <a:off x="7689352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0DDA8C97-5AC6-3753-C932-6B1B710F02F5}"/>
              </a:ext>
            </a:extLst>
          </p:cNvPr>
          <p:cNvSpPr txBox="1"/>
          <p:nvPr/>
        </p:nvSpPr>
        <p:spPr>
          <a:xfrm>
            <a:off x="7689352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6A98B577-B260-F913-CB35-1437FF78021A}"/>
              </a:ext>
            </a:extLst>
          </p:cNvPr>
          <p:cNvSpPr txBox="1"/>
          <p:nvPr/>
        </p:nvSpPr>
        <p:spPr>
          <a:xfrm>
            <a:off x="8553448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70BD891E-2606-E203-FA1E-841387A80621}"/>
              </a:ext>
            </a:extLst>
          </p:cNvPr>
          <p:cNvSpPr txBox="1"/>
          <p:nvPr/>
        </p:nvSpPr>
        <p:spPr>
          <a:xfrm>
            <a:off x="8553448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AD361E3D-4377-A310-4C9A-17C569DC5981}"/>
              </a:ext>
            </a:extLst>
          </p:cNvPr>
          <p:cNvSpPr txBox="1"/>
          <p:nvPr/>
        </p:nvSpPr>
        <p:spPr>
          <a:xfrm>
            <a:off x="8553448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9C5FB394-9394-01F6-B1E8-91FDBF1C40D6}"/>
              </a:ext>
            </a:extLst>
          </p:cNvPr>
          <p:cNvSpPr txBox="1"/>
          <p:nvPr/>
        </p:nvSpPr>
        <p:spPr>
          <a:xfrm>
            <a:off x="8553448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B3333B67-3EE8-389D-3F48-D1CD507AFE3C}"/>
              </a:ext>
            </a:extLst>
          </p:cNvPr>
          <p:cNvSpPr txBox="1"/>
          <p:nvPr/>
        </p:nvSpPr>
        <p:spPr>
          <a:xfrm>
            <a:off x="8553448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C4DD62B9-2503-E8DC-5559-6B5825A98ACC}"/>
              </a:ext>
            </a:extLst>
          </p:cNvPr>
          <p:cNvSpPr txBox="1"/>
          <p:nvPr/>
        </p:nvSpPr>
        <p:spPr>
          <a:xfrm>
            <a:off x="8553448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D3733536-B1CB-BACA-994E-9FA4E4AFAA5F}"/>
              </a:ext>
            </a:extLst>
          </p:cNvPr>
          <p:cNvSpPr txBox="1"/>
          <p:nvPr/>
        </p:nvSpPr>
        <p:spPr>
          <a:xfrm>
            <a:off x="8553448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8ED10654-8185-3A30-6021-675EAD6A5178}"/>
              </a:ext>
            </a:extLst>
          </p:cNvPr>
          <p:cNvSpPr txBox="1"/>
          <p:nvPr/>
        </p:nvSpPr>
        <p:spPr>
          <a:xfrm>
            <a:off x="-15552" y="6597352"/>
            <a:ext cx="79993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Quicksand" pitchFamily="2" charset="0"/>
              </a:rPr>
              <a:t>A PsychMapping Product. Theoretical source: </a:t>
            </a:r>
            <a:r>
              <a:rPr lang="en-GB" sz="1000" dirty="0">
                <a:latin typeface="Quicksand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https://doi.org/10.1016/j.peh.2025.100350</a:t>
            </a:r>
            <a:r>
              <a:rPr lang="en-GB" sz="1000" dirty="0">
                <a:latin typeface="Quicksand" pitchFamily="2" charset="0"/>
              </a:rPr>
              <a:t> More information: </a:t>
            </a:r>
            <a:r>
              <a:rPr lang="en-GB" sz="1000" dirty="0">
                <a:latin typeface="Quicksand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www.psychmapping2.com</a:t>
            </a:r>
            <a:r>
              <a:rPr lang="en-GB" sz="1000" dirty="0">
                <a:latin typeface="Quicksand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43004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D72661-741D-867B-698D-79759D841D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Rectangle 209">
            <a:extLst>
              <a:ext uri="{FF2B5EF4-FFF2-40B4-BE49-F238E27FC236}">
                <a16:creationId xmlns:a16="http://schemas.microsoft.com/office/drawing/2014/main" id="{70B68918-181D-20C9-B830-D4F86C1B4B45}"/>
              </a:ext>
            </a:extLst>
          </p:cNvPr>
          <p:cNvSpPr/>
          <p:nvPr/>
        </p:nvSpPr>
        <p:spPr>
          <a:xfrm>
            <a:off x="0" y="0"/>
            <a:ext cx="9905999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5DE0B6C6-1E75-977C-5908-20C2D3C513A4}"/>
              </a:ext>
            </a:extLst>
          </p:cNvPr>
          <p:cNvSpPr/>
          <p:nvPr/>
        </p:nvSpPr>
        <p:spPr>
          <a:xfrm>
            <a:off x="8049416" y="4653136"/>
            <a:ext cx="648000" cy="1851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de-DE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Ich übersehe solche Handlungen und weiß nicht, wie ich mir helfen kann.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9E91655B-9CF9-C91E-C700-3D5F2A9D4CDF}"/>
              </a:ext>
            </a:extLst>
          </p:cNvPr>
          <p:cNvSpPr/>
          <p:nvPr/>
        </p:nvSpPr>
        <p:spPr>
          <a:xfrm>
            <a:off x="8913512" y="4653136"/>
            <a:ext cx="648000" cy="1851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de-DE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Ich warte passiv, dass andere Probleme lösen, ohne sichere Chancen zur Selbstregulation.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EF78CAF2-528D-9288-1632-79EB74C79515}"/>
              </a:ext>
            </a:extLst>
          </p:cNvPr>
          <p:cNvSpPr/>
          <p:nvPr/>
        </p:nvSpPr>
        <p:spPr>
          <a:xfrm>
            <a:off x="7113240" y="2204864"/>
            <a:ext cx="648000" cy="18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de-DE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Ich gehe spazieren, höre Musik, rede oder esse etwas, um mich neu zu ordnen.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41D2C91D-2D46-1069-388C-5C6AA7F66C07}"/>
              </a:ext>
            </a:extLst>
          </p:cNvPr>
          <p:cNvSpPr/>
          <p:nvPr/>
        </p:nvSpPr>
        <p:spPr>
          <a:xfrm>
            <a:off x="7977336" y="2204864"/>
            <a:ext cx="648000" cy="2004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de-DE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Ich übe proaktiv in verschiedenen sicheren Kontexten, löse Herausforderungen selbstständig und werde stärker.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80285FF1-EBAA-B040-A4BE-C0B03CB8ED1F}"/>
              </a:ext>
            </a:extLst>
          </p:cNvPr>
          <p:cNvSpPr/>
          <p:nvPr/>
        </p:nvSpPr>
        <p:spPr>
          <a:xfrm>
            <a:off x="7185320" y="4653136"/>
            <a:ext cx="648000" cy="1851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de-DE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Ich vernachlässige Schlaf und Ernährung, beginne müde und mental erschöpft.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1424CEA0-9683-4294-D5F2-4F2ACFBF3343}"/>
              </a:ext>
            </a:extLst>
          </p:cNvPr>
          <p:cNvSpPr/>
          <p:nvPr/>
        </p:nvSpPr>
        <p:spPr>
          <a:xfrm>
            <a:off x="6249144" y="2204864"/>
            <a:ext cx="648000" cy="16259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de-DE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Ich habe Routinen: guter Schlaf, Ernährung, Pausen; ich starte mental erholt.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600DF910-5F5F-C0EC-6799-A03E15B912E7}"/>
              </a:ext>
            </a:extLst>
          </p:cNvPr>
          <p:cNvSpPr/>
          <p:nvPr/>
        </p:nvSpPr>
        <p:spPr>
          <a:xfrm>
            <a:off x="6321224" y="4077072"/>
            <a:ext cx="648000" cy="24271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de-DE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Ich wiederhole wenige Techniken, wende sie falsch an, und sie wirken kaum (z. B. Konzentration erzwingen, wenn erschöpft).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89181C4-6CB2-4791-D523-D3F4330E433A}"/>
              </a:ext>
            </a:extLst>
          </p:cNvPr>
          <p:cNvSpPr/>
          <p:nvPr/>
        </p:nvSpPr>
        <p:spPr>
          <a:xfrm>
            <a:off x="5385048" y="2204863"/>
            <a:ext cx="648000" cy="25922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de-DE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Ich nutze verschiedene Techniken im richtigen Moment, um Kontrolle zurückzugewinnen (z. B. Atmung, Schlüsselworte, Bilder).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89EBBF5D-A767-A568-9187-6822C279E86A}"/>
              </a:ext>
            </a:extLst>
          </p:cNvPr>
          <p:cNvSpPr/>
          <p:nvPr/>
        </p:nvSpPr>
        <p:spPr>
          <a:xfrm>
            <a:off x="5457128" y="4437112"/>
            <a:ext cx="648000" cy="20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de-DE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Ich verfolge starr ein Ziel, übertreibe mit „Willenskraft“ und ignoriere Alternativen.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C15C683D-7103-DC22-89F1-BFBB455DF994}"/>
              </a:ext>
            </a:extLst>
          </p:cNvPr>
          <p:cNvSpPr/>
          <p:nvPr/>
        </p:nvSpPr>
        <p:spPr>
          <a:xfrm>
            <a:off x="4520952" y="2204864"/>
            <a:ext cx="648000" cy="1872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de-DE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Ich passe Ziele und Methoden an den Kontext an, reagiere flexibel statt zu erzwingen.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DA275777-A62F-956A-644D-9A8113806C25}"/>
              </a:ext>
            </a:extLst>
          </p:cNvPr>
          <p:cNvSpPr/>
          <p:nvPr/>
        </p:nvSpPr>
        <p:spPr>
          <a:xfrm>
            <a:off x="4593032" y="4725144"/>
            <a:ext cx="648000" cy="18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de-DE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Mein Selbstbild hat Lücken, Verzerrungen, starre Etiketten und voreingenommene Erklärungen.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C4F95CD6-DC2B-E652-D750-1C57C7D1004F}"/>
              </a:ext>
            </a:extLst>
          </p:cNvPr>
          <p:cNvSpPr/>
          <p:nvPr/>
        </p:nvSpPr>
        <p:spPr>
          <a:xfrm>
            <a:off x="3656856" y="2204863"/>
            <a:ext cx="648000" cy="21874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de-DE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Meine Selbsterzählung ist ausgewogen, spezifisch und ehrlich – mit Stärken, Grenzen und Kontexten.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7740039F-0795-3605-5EBC-E976F32E9EA3}"/>
              </a:ext>
            </a:extLst>
          </p:cNvPr>
          <p:cNvSpPr/>
          <p:nvPr/>
        </p:nvSpPr>
        <p:spPr>
          <a:xfrm>
            <a:off x="3728936" y="4725144"/>
            <a:ext cx="648000" cy="18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de-DE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Ich passe mich nur an, weil ich mich gezwungen fühle oder nicht ich selbst bin.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E05E7191-870D-FB33-64FB-D097DFB5254D}"/>
              </a:ext>
            </a:extLst>
          </p:cNvPr>
          <p:cNvSpPr/>
          <p:nvPr/>
        </p:nvSpPr>
        <p:spPr>
          <a:xfrm>
            <a:off x="2792760" y="2204864"/>
            <a:ext cx="648000" cy="19442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de-DE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Ich reguliere mich, weil es meinen Werten und meinem wahren Selbst entspricht.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571B8ACA-C4E2-B0E6-DEAE-82B21B4FA33D}"/>
              </a:ext>
            </a:extLst>
          </p:cNvPr>
          <p:cNvSpPr/>
          <p:nvPr/>
        </p:nvSpPr>
        <p:spPr>
          <a:xfrm>
            <a:off x="2864840" y="4599710"/>
            <a:ext cx="648000" cy="19254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de-DE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Ich überwache mich zu stark, störe Automatismen, lasse mich ablenken und verfalle ins Grübeln.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1EB13D80-B311-60D5-957C-562D865C0D40}"/>
              </a:ext>
            </a:extLst>
          </p:cNvPr>
          <p:cNvSpPr/>
          <p:nvPr/>
        </p:nvSpPr>
        <p:spPr>
          <a:xfrm>
            <a:off x="1928664" y="2204864"/>
            <a:ext cx="648000" cy="21878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de-DE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Ich achte genug auf mich, um mich anzupassen, lasse meine Fähigkeiten aber automatisch fließen.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D749DBC9-7A3D-EAEA-3C4E-6B878A74F590}"/>
              </a:ext>
            </a:extLst>
          </p:cNvPr>
          <p:cNvSpPr/>
          <p:nvPr/>
        </p:nvSpPr>
        <p:spPr>
          <a:xfrm>
            <a:off x="2000744" y="4725344"/>
            <a:ext cx="648000" cy="18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de-DE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Ich beschimpfe mich, mache mich klein und beurteile mich hart.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9CFCF970-B7EB-795F-D152-4F908D329080}"/>
              </a:ext>
            </a:extLst>
          </p:cNvPr>
          <p:cNvSpPr/>
          <p:nvPr/>
        </p:nvSpPr>
        <p:spPr>
          <a:xfrm>
            <a:off x="1064568" y="2204863"/>
            <a:ext cx="648000" cy="27620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de-DE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Ich erkenne ehrlich an, was ich wahrnehme, und gehe mit mir freundlich, ohne Ausreden oder Selbstabwertung, um.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EEAA6B2-95B5-119F-73A3-F28196A12E57}"/>
              </a:ext>
            </a:extLst>
          </p:cNvPr>
          <p:cNvSpPr/>
          <p:nvPr/>
        </p:nvSpPr>
        <p:spPr>
          <a:xfrm>
            <a:off x="632520" y="44624"/>
            <a:ext cx="720000" cy="360040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 err="1">
                <a:solidFill>
                  <a:schemeClr val="tx1"/>
                </a:solidFill>
                <a:latin typeface="Quicksand" pitchFamily="2" charset="0"/>
              </a:rPr>
              <a:t>Bewusst</a:t>
            </a:r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-sein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E6B161-D96B-280D-C43C-BD8E6B942780}"/>
              </a:ext>
            </a:extLst>
          </p:cNvPr>
          <p:cNvSpPr/>
          <p:nvPr/>
        </p:nvSpPr>
        <p:spPr>
          <a:xfrm>
            <a:off x="632520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Quicksand" pitchFamily="2" charset="0"/>
              </a:rPr>
              <a:t>Nimmst du im Training oder Wettkampf deine Körpersignale, Gedanken und Gefühle wahr, benennst und verstehst sie?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EB21B-C15C-253B-EA18-E2E4B563C090}"/>
              </a:ext>
            </a:extLst>
          </p:cNvPr>
          <p:cNvSpPr/>
          <p:nvPr/>
        </p:nvSpPr>
        <p:spPr>
          <a:xfrm>
            <a:off x="200472" y="2204864"/>
            <a:ext cx="648000" cy="23344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b"/>
          <a:lstStyle/>
          <a:p>
            <a:pPr algn="r"/>
            <a:r>
              <a:rPr lang="de-DE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Ich erkenne subtile Signale, benenne sie, passe mich schnell an und erkläre ihren Einfluss auf meine Leistung.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D330CD-4DAC-6C73-D0C4-B583C3C4E926}"/>
              </a:ext>
            </a:extLst>
          </p:cNvPr>
          <p:cNvSpPr/>
          <p:nvPr/>
        </p:nvSpPr>
        <p:spPr>
          <a:xfrm>
            <a:off x="1064568" y="4908648"/>
            <a:ext cx="648000" cy="16870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t"/>
          <a:lstStyle/>
          <a:p>
            <a:r>
              <a:rPr lang="de-DE" sz="1000" dirty="0">
                <a:solidFill>
                  <a:schemeClr val="bg1">
                    <a:lumMod val="50000"/>
                  </a:schemeClr>
                </a:solidFill>
                <a:latin typeface="Quicksand" pitchFamily="2" charset="0"/>
              </a:rPr>
              <a:t>Ich sage nur „gut/schlecht“, übersehe Signale, merke es zu spät und verstehe meine Gefühle nicht.</a:t>
            </a:r>
            <a:endParaRPr lang="en-GB" sz="1000" dirty="0">
              <a:solidFill>
                <a:schemeClr val="bg1">
                  <a:lumMod val="50000"/>
                </a:schemeClr>
              </a:solidFill>
              <a:latin typeface="Quicksand" pitchFamily="2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F328CA5-78D2-77E8-4386-6D244CAF774A}"/>
              </a:ext>
            </a:extLst>
          </p:cNvPr>
          <p:cNvCxnSpPr>
            <a:cxnSpLocks/>
          </p:cNvCxnSpPr>
          <p:nvPr/>
        </p:nvCxnSpPr>
        <p:spPr>
          <a:xfrm>
            <a:off x="992560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975AC58-7AB1-FC0C-0072-107723BB1FC2}"/>
              </a:ext>
            </a:extLst>
          </p:cNvPr>
          <p:cNvSpPr/>
          <p:nvPr/>
        </p:nvSpPr>
        <p:spPr>
          <a:xfrm>
            <a:off x="1496696" y="44624"/>
            <a:ext cx="720000" cy="360040"/>
          </a:xfrm>
          <a:prstGeom prst="rect">
            <a:avLst/>
          </a:prstGeom>
          <a:solidFill>
            <a:srgbClr val="FF9933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000" noProof="0">
                <a:solidFill>
                  <a:schemeClr val="tx1"/>
                </a:solidFill>
                <a:latin typeface="Quicksand" pitchFamily="2" charset="0"/>
              </a:rPr>
              <a:t>Akzeptanz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529D82F-9FFF-DE49-6AB7-233A9A038BA9}"/>
              </a:ext>
            </a:extLst>
          </p:cNvPr>
          <p:cNvSpPr/>
          <p:nvPr/>
        </p:nvSpPr>
        <p:spPr>
          <a:xfrm>
            <a:off x="1496696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Quicksand" pitchFamily="2" charset="0"/>
              </a:rPr>
              <a:t>Wenn du etwas an dir bemerkst, begegnest du dir fair und mit Mitgefühl – oder verurteilst du dich?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E67014E-5E19-A6A1-5EAA-D9D1F14679C1}"/>
              </a:ext>
            </a:extLst>
          </p:cNvPr>
          <p:cNvCxnSpPr>
            <a:cxnSpLocks/>
          </p:cNvCxnSpPr>
          <p:nvPr/>
        </p:nvCxnSpPr>
        <p:spPr>
          <a:xfrm>
            <a:off x="1856656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8616D1CE-EE2B-5968-3D94-C23DAC0FBC47}"/>
              </a:ext>
            </a:extLst>
          </p:cNvPr>
          <p:cNvSpPr/>
          <p:nvPr/>
        </p:nvSpPr>
        <p:spPr>
          <a:xfrm>
            <a:off x="2360712" y="44624"/>
            <a:ext cx="720000" cy="360040"/>
          </a:xfrm>
          <a:prstGeom prst="rect">
            <a:avLst/>
          </a:prstGeom>
          <a:solidFill>
            <a:srgbClr val="FEFE68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Balance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1ACF400-DE9C-43AB-337E-F87B42F35726}"/>
              </a:ext>
            </a:extLst>
          </p:cNvPr>
          <p:cNvSpPr/>
          <p:nvPr/>
        </p:nvSpPr>
        <p:spPr>
          <a:xfrm>
            <a:off x="2360712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Quicksand" pitchFamily="2" charset="0"/>
              </a:rPr>
              <a:t>Bleibst du selbstbewusst, ohne dich zu überdenken – weder besessen noch abgelenkt?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33178EC-7ECA-A76E-02F5-CD360C0AF6E2}"/>
              </a:ext>
            </a:extLst>
          </p:cNvPr>
          <p:cNvCxnSpPr>
            <a:cxnSpLocks/>
          </p:cNvCxnSpPr>
          <p:nvPr/>
        </p:nvCxnSpPr>
        <p:spPr>
          <a:xfrm>
            <a:off x="2720752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A10E5E5-7914-8DC0-1620-FBF6AB1B30AE}"/>
              </a:ext>
            </a:extLst>
          </p:cNvPr>
          <p:cNvSpPr/>
          <p:nvPr/>
        </p:nvSpPr>
        <p:spPr>
          <a:xfrm>
            <a:off x="3224888" y="44624"/>
            <a:ext cx="720000" cy="36004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Motivation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A6574E0-EB5D-60CB-D707-953D5A21A246}"/>
              </a:ext>
            </a:extLst>
          </p:cNvPr>
          <p:cNvSpPr/>
          <p:nvPr/>
        </p:nvSpPr>
        <p:spPr>
          <a:xfrm>
            <a:off x="3224888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Quicksand" pitchFamily="2" charset="0"/>
              </a:rPr>
              <a:t>Regulierst du dich im Moment aus eigenen Werten – oder aus Druck und Pflichtgefühl?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727F14F-79DF-C9D2-1158-C9C6904EE76C}"/>
              </a:ext>
            </a:extLst>
          </p:cNvPr>
          <p:cNvCxnSpPr>
            <a:cxnSpLocks/>
          </p:cNvCxnSpPr>
          <p:nvPr/>
        </p:nvCxnSpPr>
        <p:spPr>
          <a:xfrm>
            <a:off x="3584848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CDAE03D0-F831-51D6-E46C-A293A5B02061}"/>
              </a:ext>
            </a:extLst>
          </p:cNvPr>
          <p:cNvSpPr/>
          <p:nvPr/>
        </p:nvSpPr>
        <p:spPr>
          <a:xfrm>
            <a:off x="4088904" y="44624"/>
            <a:ext cx="720000" cy="360040"/>
          </a:xfrm>
          <a:prstGeom prst="rect">
            <a:avLst/>
          </a:prstGeom>
          <a:solidFill>
            <a:srgbClr val="99FF66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 err="1">
                <a:solidFill>
                  <a:schemeClr val="tx1"/>
                </a:solidFill>
                <a:latin typeface="Quicksand" pitchFamily="2" charset="0"/>
              </a:rPr>
              <a:t>Einsicht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3D82258-4DDD-66FD-F470-F5A7A115ED02}"/>
              </a:ext>
            </a:extLst>
          </p:cNvPr>
          <p:cNvSpPr/>
          <p:nvPr/>
        </p:nvSpPr>
        <p:spPr>
          <a:xfrm>
            <a:off x="4088904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Quicksand" pitchFamily="2" charset="0"/>
              </a:rPr>
              <a:t>Hast du ein realistisches, nuanciertes Bild von dir und deinen typischen Reaktionen?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8D589243-7E5E-84C3-4AF0-7B50FC9AB0DB}"/>
              </a:ext>
            </a:extLst>
          </p:cNvPr>
          <p:cNvCxnSpPr>
            <a:cxnSpLocks/>
          </p:cNvCxnSpPr>
          <p:nvPr/>
        </p:nvCxnSpPr>
        <p:spPr>
          <a:xfrm>
            <a:off x="4448944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9415C129-34F7-5546-6089-10726F1D254E}"/>
              </a:ext>
            </a:extLst>
          </p:cNvPr>
          <p:cNvSpPr/>
          <p:nvPr/>
        </p:nvSpPr>
        <p:spPr>
          <a:xfrm>
            <a:off x="4953080" y="44624"/>
            <a:ext cx="720000" cy="360040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 err="1">
                <a:solidFill>
                  <a:schemeClr val="tx1"/>
                </a:solidFill>
                <a:latin typeface="Quicksand" pitchFamily="2" charset="0"/>
              </a:rPr>
              <a:t>Flexibilität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377FD85-9CB7-4C04-5B67-7CF0EDEF89B3}"/>
              </a:ext>
            </a:extLst>
          </p:cNvPr>
          <p:cNvSpPr/>
          <p:nvPr/>
        </p:nvSpPr>
        <p:spPr>
          <a:xfrm>
            <a:off x="4953080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Quicksand" pitchFamily="2" charset="0"/>
              </a:rPr>
              <a:t>Passt du deine Ziele und Wege der Selbstregulation an die jeweilige Situation an?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B26B697-D308-1926-29EC-CAC18B461DCC}"/>
              </a:ext>
            </a:extLst>
          </p:cNvPr>
          <p:cNvCxnSpPr>
            <a:cxnSpLocks/>
          </p:cNvCxnSpPr>
          <p:nvPr/>
        </p:nvCxnSpPr>
        <p:spPr>
          <a:xfrm>
            <a:off x="5313040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CCED3434-FAF3-DC4A-B73C-8C87609D56C2}"/>
              </a:ext>
            </a:extLst>
          </p:cNvPr>
          <p:cNvSpPr/>
          <p:nvPr/>
        </p:nvSpPr>
        <p:spPr>
          <a:xfrm>
            <a:off x="5817096" y="44624"/>
            <a:ext cx="720000" cy="360040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 err="1">
                <a:solidFill>
                  <a:schemeClr val="tx1"/>
                </a:solidFill>
                <a:latin typeface="Quicksand" pitchFamily="2" charset="0"/>
              </a:rPr>
              <a:t>Mentale</a:t>
            </a:r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 </a:t>
            </a:r>
            <a:r>
              <a:rPr lang="en-GB" sz="1000" dirty="0" err="1">
                <a:solidFill>
                  <a:schemeClr val="tx1"/>
                </a:solidFill>
                <a:latin typeface="Quicksand" pitchFamily="2" charset="0"/>
              </a:rPr>
              <a:t>Fähigkeiten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B8004BC4-2AA9-E469-1A4C-25B3E3617024}"/>
              </a:ext>
            </a:extLst>
          </p:cNvPr>
          <p:cNvSpPr/>
          <p:nvPr/>
        </p:nvSpPr>
        <p:spPr>
          <a:xfrm>
            <a:off x="5817096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Quicksand" pitchFamily="2" charset="0"/>
              </a:rPr>
              <a:t>Kannst du mentale Techniken einsetzen, um Aufmerksamkeit, Emotionen und Aktivierung anzupassen, wenn nötig?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947F2E75-B170-F90C-4229-DAFDB1168229}"/>
              </a:ext>
            </a:extLst>
          </p:cNvPr>
          <p:cNvCxnSpPr>
            <a:cxnSpLocks/>
          </p:cNvCxnSpPr>
          <p:nvPr/>
        </p:nvCxnSpPr>
        <p:spPr>
          <a:xfrm>
            <a:off x="6177136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5" name="Rectangle 74">
            <a:extLst>
              <a:ext uri="{FF2B5EF4-FFF2-40B4-BE49-F238E27FC236}">
                <a16:creationId xmlns:a16="http://schemas.microsoft.com/office/drawing/2014/main" id="{A6DC59F1-33A0-7234-4C2F-A20797C8D706}"/>
              </a:ext>
            </a:extLst>
          </p:cNvPr>
          <p:cNvSpPr/>
          <p:nvPr/>
        </p:nvSpPr>
        <p:spPr>
          <a:xfrm>
            <a:off x="6681272" y="44624"/>
            <a:ext cx="720000" cy="360040"/>
          </a:xfrm>
          <a:prstGeom prst="rect">
            <a:avLst/>
          </a:prstGeom>
          <a:solidFill>
            <a:srgbClr val="33CCFF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 err="1">
                <a:solidFill>
                  <a:schemeClr val="tx1"/>
                </a:solidFill>
                <a:latin typeface="Quicksand" pitchFamily="2" charset="0"/>
              </a:rPr>
              <a:t>Erholung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531F209F-A5E5-0711-D6C4-5C4D17FDE4C5}"/>
              </a:ext>
            </a:extLst>
          </p:cNvPr>
          <p:cNvSpPr/>
          <p:nvPr/>
        </p:nvSpPr>
        <p:spPr>
          <a:xfrm>
            <a:off x="6681272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Quicksand" pitchFamily="2" charset="0"/>
              </a:rPr>
              <a:t>Halten deine Gewohnheiten deine mentale Energie frisch – Schlaf, Ernährung, Pausen – besonders vor Wettkämpfen?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82FB45B3-0708-8504-A3B9-A385CE5DB370}"/>
              </a:ext>
            </a:extLst>
          </p:cNvPr>
          <p:cNvCxnSpPr>
            <a:cxnSpLocks/>
          </p:cNvCxnSpPr>
          <p:nvPr/>
        </p:nvCxnSpPr>
        <p:spPr>
          <a:xfrm>
            <a:off x="7041232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Rectangle 84">
            <a:extLst>
              <a:ext uri="{FF2B5EF4-FFF2-40B4-BE49-F238E27FC236}">
                <a16:creationId xmlns:a16="http://schemas.microsoft.com/office/drawing/2014/main" id="{0E45E786-952F-456A-7EF0-9D6DBC70090A}"/>
              </a:ext>
            </a:extLst>
          </p:cNvPr>
          <p:cNvSpPr/>
          <p:nvPr/>
        </p:nvSpPr>
        <p:spPr>
          <a:xfrm>
            <a:off x="7545288" y="44624"/>
            <a:ext cx="720000" cy="360040"/>
          </a:xfrm>
          <a:prstGeom prst="rect">
            <a:avLst/>
          </a:prstGeom>
          <a:solidFill>
            <a:srgbClr val="99CCFF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 err="1">
                <a:solidFill>
                  <a:schemeClr val="tx1"/>
                </a:solidFill>
                <a:latin typeface="Quicksand" pitchFamily="2" charset="0"/>
              </a:rPr>
              <a:t>Verhalten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12646872-97C3-1F1B-0C03-68782D649E2E}"/>
              </a:ext>
            </a:extLst>
          </p:cNvPr>
          <p:cNvSpPr/>
          <p:nvPr/>
        </p:nvSpPr>
        <p:spPr>
          <a:xfrm>
            <a:off x="7545288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Quicksand" pitchFamily="2" charset="0"/>
              </a:rPr>
              <a:t>Nutzt du einfache Handlungen – jenseits mentaler Techniken – um dich zu regulieren?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7CB7E5AF-8A75-6229-EB26-729A5937EF60}"/>
              </a:ext>
            </a:extLst>
          </p:cNvPr>
          <p:cNvCxnSpPr>
            <a:cxnSpLocks/>
          </p:cNvCxnSpPr>
          <p:nvPr/>
        </p:nvCxnSpPr>
        <p:spPr>
          <a:xfrm>
            <a:off x="7905328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5" name="Rectangle 94">
            <a:extLst>
              <a:ext uri="{FF2B5EF4-FFF2-40B4-BE49-F238E27FC236}">
                <a16:creationId xmlns:a16="http://schemas.microsoft.com/office/drawing/2014/main" id="{6A0EECFD-1658-93A5-6E10-DDF086646954}"/>
              </a:ext>
            </a:extLst>
          </p:cNvPr>
          <p:cNvSpPr/>
          <p:nvPr/>
        </p:nvSpPr>
        <p:spPr>
          <a:xfrm>
            <a:off x="8409464" y="44624"/>
            <a:ext cx="720000" cy="360040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Quicksand" pitchFamily="2" charset="0"/>
              </a:rPr>
              <a:t>Training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57775EAA-7A1D-37C7-81CD-0E2AEC5A0073}"/>
              </a:ext>
            </a:extLst>
          </p:cNvPr>
          <p:cNvSpPr/>
          <p:nvPr/>
        </p:nvSpPr>
        <p:spPr>
          <a:xfrm>
            <a:off x="8409464" y="476672"/>
            <a:ext cx="720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Quicksand" pitchFamily="2" charset="0"/>
              </a:rPr>
              <a:t>Trainierst du Selbstregulation – Verhalten und mentale Kontrolle – in vielfältigen, sicheren Situationen?</a:t>
            </a:r>
            <a:endParaRPr lang="en-GB" sz="1000" dirty="0">
              <a:solidFill>
                <a:schemeClr val="tx1"/>
              </a:solidFill>
              <a:latin typeface="Quicksand" pitchFamily="2" charset="0"/>
            </a:endParaRPr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86847099-7B8B-734F-5262-1A3B385ACAEB}"/>
              </a:ext>
            </a:extLst>
          </p:cNvPr>
          <p:cNvCxnSpPr>
            <a:cxnSpLocks/>
          </p:cNvCxnSpPr>
          <p:nvPr/>
        </p:nvCxnSpPr>
        <p:spPr>
          <a:xfrm>
            <a:off x="8769424" y="3284864"/>
            <a:ext cx="0" cy="21604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EDAF4741-8823-6178-FC8A-B25734E80432}"/>
              </a:ext>
            </a:extLst>
          </p:cNvPr>
          <p:cNvSpPr txBox="1"/>
          <p:nvPr/>
        </p:nvSpPr>
        <p:spPr>
          <a:xfrm>
            <a:off x="776560" y="313167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146FBF70-8E23-4A80-38DD-FB0C6357C849}"/>
              </a:ext>
            </a:extLst>
          </p:cNvPr>
          <p:cNvSpPr txBox="1"/>
          <p:nvPr/>
        </p:nvSpPr>
        <p:spPr>
          <a:xfrm>
            <a:off x="776560" y="348126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AFA97EEE-CA4B-CD2C-45FD-004B6746EA71}"/>
              </a:ext>
            </a:extLst>
          </p:cNvPr>
          <p:cNvSpPr txBox="1"/>
          <p:nvPr/>
        </p:nvSpPr>
        <p:spPr>
          <a:xfrm>
            <a:off x="776560" y="3830850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E0F354E7-4255-50AE-7C60-EBE6AC1884C8}"/>
              </a:ext>
            </a:extLst>
          </p:cNvPr>
          <p:cNvSpPr txBox="1"/>
          <p:nvPr/>
        </p:nvSpPr>
        <p:spPr>
          <a:xfrm>
            <a:off x="776560" y="4180437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B3BEFE8B-3854-D8A0-97DD-44FC6471BDBE}"/>
              </a:ext>
            </a:extLst>
          </p:cNvPr>
          <p:cNvSpPr txBox="1"/>
          <p:nvPr/>
        </p:nvSpPr>
        <p:spPr>
          <a:xfrm>
            <a:off x="776560" y="4530024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5AC0E0A-D60F-0357-48A3-6D691E7D6DE2}"/>
              </a:ext>
            </a:extLst>
          </p:cNvPr>
          <p:cNvSpPr txBox="1"/>
          <p:nvPr/>
        </p:nvSpPr>
        <p:spPr>
          <a:xfrm>
            <a:off x="776560" y="4879611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D445906E-A6BA-C0E6-6D59-937C1B855FB1}"/>
              </a:ext>
            </a:extLst>
          </p:cNvPr>
          <p:cNvSpPr txBox="1"/>
          <p:nvPr/>
        </p:nvSpPr>
        <p:spPr>
          <a:xfrm>
            <a:off x="776560" y="5229200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1D5912BD-1AFB-2E9F-D7EA-3E51974E9959}"/>
              </a:ext>
            </a:extLst>
          </p:cNvPr>
          <p:cNvSpPr txBox="1"/>
          <p:nvPr/>
        </p:nvSpPr>
        <p:spPr>
          <a:xfrm>
            <a:off x="1640680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81D85695-89AD-8E60-5189-0CFF762F42BB}"/>
              </a:ext>
            </a:extLst>
          </p:cNvPr>
          <p:cNvSpPr txBox="1"/>
          <p:nvPr/>
        </p:nvSpPr>
        <p:spPr>
          <a:xfrm>
            <a:off x="1640680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16D7DB0F-A5BC-7D3F-D02A-2E98B09CAF30}"/>
              </a:ext>
            </a:extLst>
          </p:cNvPr>
          <p:cNvSpPr txBox="1"/>
          <p:nvPr/>
        </p:nvSpPr>
        <p:spPr>
          <a:xfrm>
            <a:off x="1640680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FA3ACDDC-7A7F-3808-0593-556975ADBCF0}"/>
              </a:ext>
            </a:extLst>
          </p:cNvPr>
          <p:cNvSpPr txBox="1"/>
          <p:nvPr/>
        </p:nvSpPr>
        <p:spPr>
          <a:xfrm>
            <a:off x="1640680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DA8F4707-CAAF-EB63-4194-C1F3DEF1FC13}"/>
              </a:ext>
            </a:extLst>
          </p:cNvPr>
          <p:cNvSpPr txBox="1"/>
          <p:nvPr/>
        </p:nvSpPr>
        <p:spPr>
          <a:xfrm>
            <a:off x="1640680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65449297-2407-E674-C3FD-1F8D7DDC2346}"/>
              </a:ext>
            </a:extLst>
          </p:cNvPr>
          <p:cNvSpPr txBox="1"/>
          <p:nvPr/>
        </p:nvSpPr>
        <p:spPr>
          <a:xfrm>
            <a:off x="1640680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06902F10-F9EB-1932-168D-E8B71186A2AA}"/>
              </a:ext>
            </a:extLst>
          </p:cNvPr>
          <p:cNvSpPr txBox="1"/>
          <p:nvPr/>
        </p:nvSpPr>
        <p:spPr>
          <a:xfrm>
            <a:off x="1640680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E439F191-2F6F-34FB-E11A-D79EDDCD7D00}"/>
              </a:ext>
            </a:extLst>
          </p:cNvPr>
          <p:cNvSpPr txBox="1"/>
          <p:nvPr/>
        </p:nvSpPr>
        <p:spPr>
          <a:xfrm>
            <a:off x="2504776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D0F50F6E-A071-3576-D4B0-C5EAB1D6ECA5}"/>
              </a:ext>
            </a:extLst>
          </p:cNvPr>
          <p:cNvSpPr txBox="1"/>
          <p:nvPr/>
        </p:nvSpPr>
        <p:spPr>
          <a:xfrm>
            <a:off x="2504776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DA01F0DD-1ED1-371B-600A-3AC44B90F1FC}"/>
              </a:ext>
            </a:extLst>
          </p:cNvPr>
          <p:cNvSpPr txBox="1"/>
          <p:nvPr/>
        </p:nvSpPr>
        <p:spPr>
          <a:xfrm>
            <a:off x="2504776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BD93A8CA-F739-0DAF-1880-D9EAC1E23E52}"/>
              </a:ext>
            </a:extLst>
          </p:cNvPr>
          <p:cNvSpPr txBox="1"/>
          <p:nvPr/>
        </p:nvSpPr>
        <p:spPr>
          <a:xfrm>
            <a:off x="2504776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3C10769E-1417-C038-0664-3F57E16C6913}"/>
              </a:ext>
            </a:extLst>
          </p:cNvPr>
          <p:cNvSpPr txBox="1"/>
          <p:nvPr/>
        </p:nvSpPr>
        <p:spPr>
          <a:xfrm>
            <a:off x="2504776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637416CE-A015-0762-EAA6-81A6DAD53EB6}"/>
              </a:ext>
            </a:extLst>
          </p:cNvPr>
          <p:cNvSpPr txBox="1"/>
          <p:nvPr/>
        </p:nvSpPr>
        <p:spPr>
          <a:xfrm>
            <a:off x="2504776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E203C57-CF3A-4AA8-19B9-CD67080F6B08}"/>
              </a:ext>
            </a:extLst>
          </p:cNvPr>
          <p:cNvSpPr txBox="1"/>
          <p:nvPr/>
        </p:nvSpPr>
        <p:spPr>
          <a:xfrm>
            <a:off x="2504776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7D57536A-45E1-DC49-54F2-092384AEDAD1}"/>
              </a:ext>
            </a:extLst>
          </p:cNvPr>
          <p:cNvSpPr txBox="1"/>
          <p:nvPr/>
        </p:nvSpPr>
        <p:spPr>
          <a:xfrm>
            <a:off x="3368872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B6DA1384-3A1E-C618-FD0B-C360339353D1}"/>
              </a:ext>
            </a:extLst>
          </p:cNvPr>
          <p:cNvSpPr txBox="1"/>
          <p:nvPr/>
        </p:nvSpPr>
        <p:spPr>
          <a:xfrm>
            <a:off x="3368872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0D4E967F-298A-E4F4-C8D9-33128476F4A2}"/>
              </a:ext>
            </a:extLst>
          </p:cNvPr>
          <p:cNvSpPr txBox="1"/>
          <p:nvPr/>
        </p:nvSpPr>
        <p:spPr>
          <a:xfrm>
            <a:off x="3368872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F43D8585-BA0E-9AAC-A727-EC9AE85EBE5D}"/>
              </a:ext>
            </a:extLst>
          </p:cNvPr>
          <p:cNvSpPr txBox="1"/>
          <p:nvPr/>
        </p:nvSpPr>
        <p:spPr>
          <a:xfrm>
            <a:off x="3368872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CA77BCB2-8D69-05CF-BA40-10D8FA796596}"/>
              </a:ext>
            </a:extLst>
          </p:cNvPr>
          <p:cNvSpPr txBox="1"/>
          <p:nvPr/>
        </p:nvSpPr>
        <p:spPr>
          <a:xfrm>
            <a:off x="3368872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7B455810-FE49-B1AB-B381-EFB8A44F4A2C}"/>
              </a:ext>
            </a:extLst>
          </p:cNvPr>
          <p:cNvSpPr txBox="1"/>
          <p:nvPr/>
        </p:nvSpPr>
        <p:spPr>
          <a:xfrm>
            <a:off x="3368872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7AA67100-7586-44EA-DE2E-F5C263FFD7A8}"/>
              </a:ext>
            </a:extLst>
          </p:cNvPr>
          <p:cNvSpPr txBox="1"/>
          <p:nvPr/>
        </p:nvSpPr>
        <p:spPr>
          <a:xfrm>
            <a:off x="3368872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5C0C6E28-B956-FD40-5875-158C58C0BD30}"/>
              </a:ext>
            </a:extLst>
          </p:cNvPr>
          <p:cNvSpPr txBox="1"/>
          <p:nvPr/>
        </p:nvSpPr>
        <p:spPr>
          <a:xfrm>
            <a:off x="4232968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32306933-D63E-EB8C-AE3E-46F0C217277D}"/>
              </a:ext>
            </a:extLst>
          </p:cNvPr>
          <p:cNvSpPr txBox="1"/>
          <p:nvPr/>
        </p:nvSpPr>
        <p:spPr>
          <a:xfrm>
            <a:off x="4232968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0126DA1C-014D-F58F-8B2E-CF03A5D8E685}"/>
              </a:ext>
            </a:extLst>
          </p:cNvPr>
          <p:cNvSpPr txBox="1"/>
          <p:nvPr/>
        </p:nvSpPr>
        <p:spPr>
          <a:xfrm>
            <a:off x="4232968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9E295490-C98F-7456-2C27-B5FDA2237628}"/>
              </a:ext>
            </a:extLst>
          </p:cNvPr>
          <p:cNvSpPr txBox="1"/>
          <p:nvPr/>
        </p:nvSpPr>
        <p:spPr>
          <a:xfrm>
            <a:off x="4232968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87F1765C-172E-8749-EA45-39EFF1F96E48}"/>
              </a:ext>
            </a:extLst>
          </p:cNvPr>
          <p:cNvSpPr txBox="1"/>
          <p:nvPr/>
        </p:nvSpPr>
        <p:spPr>
          <a:xfrm>
            <a:off x="4232968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16F4B701-09CA-C28D-BE5F-411E81C17B83}"/>
              </a:ext>
            </a:extLst>
          </p:cNvPr>
          <p:cNvSpPr txBox="1"/>
          <p:nvPr/>
        </p:nvSpPr>
        <p:spPr>
          <a:xfrm>
            <a:off x="4232968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50763CA1-84B6-9B17-4841-C50D5D94AAFB}"/>
              </a:ext>
            </a:extLst>
          </p:cNvPr>
          <p:cNvSpPr txBox="1"/>
          <p:nvPr/>
        </p:nvSpPr>
        <p:spPr>
          <a:xfrm>
            <a:off x="4232968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7202A153-3263-58CA-1756-B32EEA92FCB0}"/>
              </a:ext>
            </a:extLst>
          </p:cNvPr>
          <p:cNvSpPr txBox="1"/>
          <p:nvPr/>
        </p:nvSpPr>
        <p:spPr>
          <a:xfrm>
            <a:off x="5097064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E7AC0131-0F71-CED6-EF59-61DC948B0716}"/>
              </a:ext>
            </a:extLst>
          </p:cNvPr>
          <p:cNvSpPr txBox="1"/>
          <p:nvPr/>
        </p:nvSpPr>
        <p:spPr>
          <a:xfrm>
            <a:off x="5097064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6F32AC3A-35D7-45C8-3056-2D3D6063AC0F}"/>
              </a:ext>
            </a:extLst>
          </p:cNvPr>
          <p:cNvSpPr txBox="1"/>
          <p:nvPr/>
        </p:nvSpPr>
        <p:spPr>
          <a:xfrm>
            <a:off x="5097064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4C1AE2D3-1BC7-9073-F153-3BB02C4EA3A4}"/>
              </a:ext>
            </a:extLst>
          </p:cNvPr>
          <p:cNvSpPr txBox="1"/>
          <p:nvPr/>
        </p:nvSpPr>
        <p:spPr>
          <a:xfrm>
            <a:off x="5097064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5D606A92-3FAB-72A5-EE66-7FB804F2D2B1}"/>
              </a:ext>
            </a:extLst>
          </p:cNvPr>
          <p:cNvSpPr txBox="1"/>
          <p:nvPr/>
        </p:nvSpPr>
        <p:spPr>
          <a:xfrm>
            <a:off x="5097064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2294A882-D505-AB85-AE6A-F0E6D4EF13DD}"/>
              </a:ext>
            </a:extLst>
          </p:cNvPr>
          <p:cNvSpPr txBox="1"/>
          <p:nvPr/>
        </p:nvSpPr>
        <p:spPr>
          <a:xfrm>
            <a:off x="5097064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15E26CDE-E9BF-EA79-18ED-CDC511CAC8D5}"/>
              </a:ext>
            </a:extLst>
          </p:cNvPr>
          <p:cNvSpPr txBox="1"/>
          <p:nvPr/>
        </p:nvSpPr>
        <p:spPr>
          <a:xfrm>
            <a:off x="5097064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C38A5AE1-254D-C7FD-94A9-05ECA4C6F81E}"/>
              </a:ext>
            </a:extLst>
          </p:cNvPr>
          <p:cNvSpPr txBox="1"/>
          <p:nvPr/>
        </p:nvSpPr>
        <p:spPr>
          <a:xfrm>
            <a:off x="5961160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59402DF5-F8DC-60C5-D2F2-ED8198EB0929}"/>
              </a:ext>
            </a:extLst>
          </p:cNvPr>
          <p:cNvSpPr txBox="1"/>
          <p:nvPr/>
        </p:nvSpPr>
        <p:spPr>
          <a:xfrm>
            <a:off x="5961160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21ABE85B-DEC6-ED91-181F-A0769FBA0450}"/>
              </a:ext>
            </a:extLst>
          </p:cNvPr>
          <p:cNvSpPr txBox="1"/>
          <p:nvPr/>
        </p:nvSpPr>
        <p:spPr>
          <a:xfrm>
            <a:off x="5961160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EE7DDFAC-6BE3-D083-AAF8-3F5304CBBCF1}"/>
              </a:ext>
            </a:extLst>
          </p:cNvPr>
          <p:cNvSpPr txBox="1"/>
          <p:nvPr/>
        </p:nvSpPr>
        <p:spPr>
          <a:xfrm>
            <a:off x="5961160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77047C92-44EF-57C4-B321-8A11C9048B9A}"/>
              </a:ext>
            </a:extLst>
          </p:cNvPr>
          <p:cNvSpPr txBox="1"/>
          <p:nvPr/>
        </p:nvSpPr>
        <p:spPr>
          <a:xfrm>
            <a:off x="5961160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4AE62CFE-16F7-923D-418C-222674E221EA}"/>
              </a:ext>
            </a:extLst>
          </p:cNvPr>
          <p:cNvSpPr txBox="1"/>
          <p:nvPr/>
        </p:nvSpPr>
        <p:spPr>
          <a:xfrm>
            <a:off x="5961160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1552A50D-A55E-BB33-B52D-28072433138D}"/>
              </a:ext>
            </a:extLst>
          </p:cNvPr>
          <p:cNvSpPr txBox="1"/>
          <p:nvPr/>
        </p:nvSpPr>
        <p:spPr>
          <a:xfrm>
            <a:off x="5961160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54A32678-AB5F-AC5C-4980-7A059FD56DD2}"/>
              </a:ext>
            </a:extLst>
          </p:cNvPr>
          <p:cNvSpPr txBox="1"/>
          <p:nvPr/>
        </p:nvSpPr>
        <p:spPr>
          <a:xfrm>
            <a:off x="6825256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9E015270-DDCB-81D4-BB53-51CA142C3594}"/>
              </a:ext>
            </a:extLst>
          </p:cNvPr>
          <p:cNvSpPr txBox="1"/>
          <p:nvPr/>
        </p:nvSpPr>
        <p:spPr>
          <a:xfrm>
            <a:off x="6825256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11B505D5-EE65-D297-5735-2782E5A920E5}"/>
              </a:ext>
            </a:extLst>
          </p:cNvPr>
          <p:cNvSpPr txBox="1"/>
          <p:nvPr/>
        </p:nvSpPr>
        <p:spPr>
          <a:xfrm>
            <a:off x="6825256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52A5CDBA-4DBA-A25B-C75D-88C27E687EFA}"/>
              </a:ext>
            </a:extLst>
          </p:cNvPr>
          <p:cNvSpPr txBox="1"/>
          <p:nvPr/>
        </p:nvSpPr>
        <p:spPr>
          <a:xfrm>
            <a:off x="6825256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461CC697-1A43-3E96-71B5-4D036927EC08}"/>
              </a:ext>
            </a:extLst>
          </p:cNvPr>
          <p:cNvSpPr txBox="1"/>
          <p:nvPr/>
        </p:nvSpPr>
        <p:spPr>
          <a:xfrm>
            <a:off x="6825256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EED6DCB7-88ED-3056-5976-6537C450A584}"/>
              </a:ext>
            </a:extLst>
          </p:cNvPr>
          <p:cNvSpPr txBox="1"/>
          <p:nvPr/>
        </p:nvSpPr>
        <p:spPr>
          <a:xfrm>
            <a:off x="6825256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1B745573-46CB-18F1-C099-B7D897749C45}"/>
              </a:ext>
            </a:extLst>
          </p:cNvPr>
          <p:cNvSpPr txBox="1"/>
          <p:nvPr/>
        </p:nvSpPr>
        <p:spPr>
          <a:xfrm>
            <a:off x="6825256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42F938D3-F2D6-6BC7-7578-2D57F26CC27E}"/>
              </a:ext>
            </a:extLst>
          </p:cNvPr>
          <p:cNvSpPr txBox="1"/>
          <p:nvPr/>
        </p:nvSpPr>
        <p:spPr>
          <a:xfrm>
            <a:off x="7689352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1237DDA3-8E2E-91BB-1853-E13C30A73429}"/>
              </a:ext>
            </a:extLst>
          </p:cNvPr>
          <p:cNvSpPr txBox="1"/>
          <p:nvPr/>
        </p:nvSpPr>
        <p:spPr>
          <a:xfrm>
            <a:off x="7689352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20F1EDC0-B8FC-9A6D-3DFD-A1ED87C30222}"/>
              </a:ext>
            </a:extLst>
          </p:cNvPr>
          <p:cNvSpPr txBox="1"/>
          <p:nvPr/>
        </p:nvSpPr>
        <p:spPr>
          <a:xfrm>
            <a:off x="7689352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0D02C2B7-76F2-7718-A9FE-C8D7E99BDAA9}"/>
              </a:ext>
            </a:extLst>
          </p:cNvPr>
          <p:cNvSpPr txBox="1"/>
          <p:nvPr/>
        </p:nvSpPr>
        <p:spPr>
          <a:xfrm>
            <a:off x="7689352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7D35EFA9-576B-D7C6-AF1E-27C9799A2844}"/>
              </a:ext>
            </a:extLst>
          </p:cNvPr>
          <p:cNvSpPr txBox="1"/>
          <p:nvPr/>
        </p:nvSpPr>
        <p:spPr>
          <a:xfrm>
            <a:off x="7689352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3AB2F0CF-824F-2E37-D97E-495CCFBDC8BE}"/>
              </a:ext>
            </a:extLst>
          </p:cNvPr>
          <p:cNvSpPr txBox="1"/>
          <p:nvPr/>
        </p:nvSpPr>
        <p:spPr>
          <a:xfrm>
            <a:off x="7689352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04C77FE8-346A-F867-7F20-8D89F37AC6CD}"/>
              </a:ext>
            </a:extLst>
          </p:cNvPr>
          <p:cNvSpPr txBox="1"/>
          <p:nvPr/>
        </p:nvSpPr>
        <p:spPr>
          <a:xfrm>
            <a:off x="7689352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019CBE73-C3E9-495C-8483-A2D735795CED}"/>
              </a:ext>
            </a:extLst>
          </p:cNvPr>
          <p:cNvSpPr txBox="1"/>
          <p:nvPr/>
        </p:nvSpPr>
        <p:spPr>
          <a:xfrm>
            <a:off x="8553448" y="3140968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🤩 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A1302F59-0B66-CBF7-3DC3-142D98A8924E}"/>
              </a:ext>
            </a:extLst>
          </p:cNvPr>
          <p:cNvSpPr txBox="1"/>
          <p:nvPr/>
        </p:nvSpPr>
        <p:spPr>
          <a:xfrm>
            <a:off x="8553448" y="3490555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😄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C1DEA3CC-3F00-C411-807E-9C13C4B130DD}"/>
              </a:ext>
            </a:extLst>
          </p:cNvPr>
          <p:cNvSpPr txBox="1"/>
          <p:nvPr/>
        </p:nvSpPr>
        <p:spPr>
          <a:xfrm>
            <a:off x="8553448" y="384014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🙂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63DC32CB-C9B1-D0EF-FB48-A518E963A9C2}"/>
              </a:ext>
            </a:extLst>
          </p:cNvPr>
          <p:cNvSpPr txBox="1"/>
          <p:nvPr/>
        </p:nvSpPr>
        <p:spPr>
          <a:xfrm>
            <a:off x="8553448" y="4189729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😐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53F6ADF7-81D9-E6E4-D550-FBCC5691C9E4}"/>
              </a:ext>
            </a:extLst>
          </p:cNvPr>
          <p:cNvSpPr txBox="1"/>
          <p:nvPr/>
        </p:nvSpPr>
        <p:spPr>
          <a:xfrm>
            <a:off x="8553448" y="4539316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😕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65C5DC89-34CC-B8F2-708F-02436C3D8186}"/>
              </a:ext>
            </a:extLst>
          </p:cNvPr>
          <p:cNvSpPr txBox="1"/>
          <p:nvPr/>
        </p:nvSpPr>
        <p:spPr>
          <a:xfrm>
            <a:off x="8553448" y="4888903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😟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7DAF8814-024D-92F8-73A4-5B34E369CE26}"/>
              </a:ext>
            </a:extLst>
          </p:cNvPr>
          <p:cNvSpPr txBox="1"/>
          <p:nvPr/>
        </p:nvSpPr>
        <p:spPr>
          <a:xfrm>
            <a:off x="8553448" y="5238492"/>
            <a:ext cx="4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😫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7F13934F-81C6-A912-05DC-4CFF112D39DA}"/>
              </a:ext>
            </a:extLst>
          </p:cNvPr>
          <p:cNvSpPr txBox="1"/>
          <p:nvPr/>
        </p:nvSpPr>
        <p:spPr>
          <a:xfrm>
            <a:off x="-15552" y="6597352"/>
            <a:ext cx="79993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Quicksand" pitchFamily="2" charset="0"/>
              </a:rPr>
              <a:t>A PsychMapping Product. Theoretical source: </a:t>
            </a:r>
            <a:r>
              <a:rPr lang="en-GB" sz="1000" dirty="0">
                <a:latin typeface="Quicksand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https://doi.org/10.1016/j.peh.2025.100350</a:t>
            </a:r>
            <a:r>
              <a:rPr lang="en-GB" sz="1000" dirty="0">
                <a:latin typeface="Quicksand" pitchFamily="2" charset="0"/>
              </a:rPr>
              <a:t> More information: </a:t>
            </a:r>
            <a:r>
              <a:rPr lang="en-GB" sz="1000" dirty="0">
                <a:latin typeface="Quicksand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www.psychmapping2.com</a:t>
            </a:r>
            <a:r>
              <a:rPr lang="en-GB" sz="1000" dirty="0">
                <a:latin typeface="Quicksand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7846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1160</TotalTime>
  <Words>2030</Words>
  <Application>Microsoft Office PowerPoint</Application>
  <PresentationFormat>A4 Paper (210x297 mm)</PresentationFormat>
  <Paragraphs>355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Quicksand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Alexander Latinjak</dc:creator>
  <cp:lastModifiedBy>Alexander Latinjak</cp:lastModifiedBy>
  <cp:revision>2</cp:revision>
  <dcterms:created xsi:type="dcterms:W3CDTF">2025-09-30T13:06:33Z</dcterms:created>
  <dcterms:modified xsi:type="dcterms:W3CDTF">2025-10-02T10:16:26Z</dcterms:modified>
</cp:coreProperties>
</file>